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3"/>
  </p:notesMasterIdLst>
  <p:handoutMasterIdLst>
    <p:handoutMasterId r:id="rId14"/>
  </p:handoutMasterIdLst>
  <p:sldIdLst>
    <p:sldId id="256" r:id="rId2"/>
    <p:sldId id="258" r:id="rId3"/>
    <p:sldId id="259" r:id="rId4"/>
    <p:sldId id="260" r:id="rId5"/>
    <p:sldId id="261" r:id="rId6"/>
    <p:sldId id="262" r:id="rId7"/>
    <p:sldId id="263" r:id="rId8"/>
    <p:sldId id="264" r:id="rId9"/>
    <p:sldId id="317" r:id="rId10"/>
    <p:sldId id="318" r:id="rId11"/>
    <p:sldId id="319" r:id="rId12"/>
  </p:sldIdLst>
  <p:sldSz cx="9144000" cy="6858000" type="screen4x3"/>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52" autoAdjust="0"/>
    <p:restoredTop sz="65657" autoAdjust="0"/>
  </p:normalViewPr>
  <p:slideViewPr>
    <p:cSldViewPr snapToGrid="0">
      <p:cViewPr varScale="1">
        <p:scale>
          <a:sx n="66" d="100"/>
          <a:sy n="66" d="100"/>
        </p:scale>
        <p:origin x="2232" y="6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7" d="100"/>
          <a:sy n="77" d="100"/>
        </p:scale>
        <p:origin x="3222"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E988BB7-6A9A-5C0D-D29B-CA67FECB5BAF}"/>
              </a:ext>
            </a:extLst>
          </p:cNvPr>
          <p:cNvSpPr>
            <a:spLocks noGrp="1"/>
          </p:cNvSpPr>
          <p:nvPr>
            <p:ph type="hdr" sz="quarter"/>
          </p:nvPr>
        </p:nvSpPr>
        <p:spPr>
          <a:xfrm>
            <a:off x="0" y="1"/>
            <a:ext cx="3056414" cy="467072"/>
          </a:xfrm>
          <a:prstGeom prst="rect">
            <a:avLst/>
          </a:prstGeom>
        </p:spPr>
        <p:txBody>
          <a:bodyPr vert="horz" lIns="93484" tIns="46743" rIns="93484" bIns="46743"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D4F6268F-0373-2E9A-39BC-9B605A766600}"/>
              </a:ext>
            </a:extLst>
          </p:cNvPr>
          <p:cNvSpPr>
            <a:spLocks noGrp="1"/>
          </p:cNvSpPr>
          <p:nvPr>
            <p:ph type="dt" sz="quarter" idx="1"/>
          </p:nvPr>
        </p:nvSpPr>
        <p:spPr>
          <a:xfrm>
            <a:off x="3995218" y="1"/>
            <a:ext cx="3056414" cy="467072"/>
          </a:xfrm>
          <a:prstGeom prst="rect">
            <a:avLst/>
          </a:prstGeom>
        </p:spPr>
        <p:txBody>
          <a:bodyPr vert="horz" lIns="93484" tIns="46743" rIns="93484" bIns="46743" rtlCol="0"/>
          <a:lstStyle>
            <a:lvl1pPr algn="r">
              <a:defRPr sz="1200"/>
            </a:lvl1pPr>
          </a:lstStyle>
          <a:p>
            <a:r>
              <a:rPr lang="en-US" sz="1000">
                <a:latin typeface="Arial" panose="020B0604020202020204" pitchFamily="34" charset="0"/>
                <a:cs typeface="Arial" panose="020B0604020202020204" pitchFamily="34" charset="0"/>
              </a:rPr>
              <a:t>12/10/2023 pm</a:t>
            </a:r>
          </a:p>
        </p:txBody>
      </p:sp>
      <p:sp>
        <p:nvSpPr>
          <p:cNvPr id="4" name="Footer Placeholder 3">
            <a:extLst>
              <a:ext uri="{FF2B5EF4-FFF2-40B4-BE49-F238E27FC236}">
                <a16:creationId xmlns:a16="http://schemas.microsoft.com/office/drawing/2014/main" id="{4933F467-6067-34C5-DDE1-35F43423FE28}"/>
              </a:ext>
            </a:extLst>
          </p:cNvPr>
          <p:cNvSpPr>
            <a:spLocks noGrp="1"/>
          </p:cNvSpPr>
          <p:nvPr>
            <p:ph type="ftr" sz="quarter" idx="2"/>
          </p:nvPr>
        </p:nvSpPr>
        <p:spPr>
          <a:xfrm>
            <a:off x="0" y="8842031"/>
            <a:ext cx="3056414" cy="467071"/>
          </a:xfrm>
          <a:prstGeom prst="rect">
            <a:avLst/>
          </a:prstGeom>
        </p:spPr>
        <p:txBody>
          <a:bodyPr vert="horz" lIns="93484" tIns="46743" rIns="93484" bIns="46743" rtlCol="0" anchor="b"/>
          <a:lstStyle>
            <a:lvl1pPr algn="l">
              <a:defRPr sz="12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043F5221-7352-8716-0EB3-8065F981E5F4}"/>
              </a:ext>
            </a:extLst>
          </p:cNvPr>
          <p:cNvSpPr>
            <a:spLocks noGrp="1"/>
          </p:cNvSpPr>
          <p:nvPr>
            <p:ph type="sldNum" sz="quarter" idx="3"/>
          </p:nvPr>
        </p:nvSpPr>
        <p:spPr>
          <a:xfrm>
            <a:off x="3995218" y="8842031"/>
            <a:ext cx="3056414" cy="467071"/>
          </a:xfrm>
          <a:prstGeom prst="rect">
            <a:avLst/>
          </a:prstGeom>
        </p:spPr>
        <p:txBody>
          <a:bodyPr vert="horz" lIns="93484" tIns="46743" rIns="93484" bIns="46743" rtlCol="0" anchor="b"/>
          <a:lstStyle>
            <a:lvl1pPr algn="r">
              <a:defRPr sz="1200"/>
            </a:lvl1pPr>
          </a:lstStyle>
          <a:p>
            <a:fld id="{40E947CB-179A-4F58-B69D-691F1E187362}"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521697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56414" cy="467072"/>
          </a:xfrm>
          <a:prstGeom prst="rect">
            <a:avLst/>
          </a:prstGeom>
        </p:spPr>
        <p:txBody>
          <a:bodyPr vert="horz" lIns="93484" tIns="46743" rIns="93484" bIns="46743" rtlCol="0"/>
          <a:lstStyle>
            <a:lvl1pPr algn="l">
              <a:defRPr sz="1200"/>
            </a:lvl1pPr>
          </a:lstStyle>
          <a:p>
            <a:endParaRPr lang="en-US"/>
          </a:p>
        </p:txBody>
      </p:sp>
      <p:sp>
        <p:nvSpPr>
          <p:cNvPr id="3" name="Date Placeholder 2"/>
          <p:cNvSpPr>
            <a:spLocks noGrp="1"/>
          </p:cNvSpPr>
          <p:nvPr>
            <p:ph type="dt" idx="1"/>
          </p:nvPr>
        </p:nvSpPr>
        <p:spPr>
          <a:xfrm>
            <a:off x="3995218" y="1"/>
            <a:ext cx="3056414" cy="467072"/>
          </a:xfrm>
          <a:prstGeom prst="rect">
            <a:avLst/>
          </a:prstGeom>
        </p:spPr>
        <p:txBody>
          <a:bodyPr vert="horz" lIns="93484" tIns="46743" rIns="93484" bIns="46743" rtlCol="0"/>
          <a:lstStyle>
            <a:lvl1pPr algn="r">
              <a:defRPr sz="1200"/>
            </a:lvl1pPr>
          </a:lstStyle>
          <a:p>
            <a:r>
              <a:rPr lang="en-US"/>
              <a:t>12/10/2023 pm</a:t>
            </a:r>
          </a:p>
        </p:txBody>
      </p:sp>
      <p:sp>
        <p:nvSpPr>
          <p:cNvPr id="4" name="Slide Image Placeholder 3"/>
          <p:cNvSpPr>
            <a:spLocks noGrp="1" noRot="1" noChangeAspect="1"/>
          </p:cNvSpPr>
          <p:nvPr>
            <p:ph type="sldImg" idx="2"/>
          </p:nvPr>
        </p:nvSpPr>
        <p:spPr>
          <a:xfrm>
            <a:off x="1431925" y="1163638"/>
            <a:ext cx="4189413" cy="3141662"/>
          </a:xfrm>
          <a:prstGeom prst="rect">
            <a:avLst/>
          </a:prstGeom>
          <a:noFill/>
          <a:ln w="12700">
            <a:solidFill>
              <a:prstClr val="black"/>
            </a:solidFill>
          </a:ln>
        </p:spPr>
        <p:txBody>
          <a:bodyPr vert="horz" lIns="93484" tIns="46743" rIns="93484" bIns="46743" rtlCol="0" anchor="ctr"/>
          <a:lstStyle/>
          <a:p>
            <a:endParaRPr lang="en-US"/>
          </a:p>
        </p:txBody>
      </p:sp>
      <p:sp>
        <p:nvSpPr>
          <p:cNvPr id="5" name="Notes Placeholder 4"/>
          <p:cNvSpPr>
            <a:spLocks noGrp="1"/>
          </p:cNvSpPr>
          <p:nvPr>
            <p:ph type="body" sz="quarter" idx="3"/>
          </p:nvPr>
        </p:nvSpPr>
        <p:spPr>
          <a:xfrm>
            <a:off x="705327" y="4480004"/>
            <a:ext cx="5642610" cy="3665458"/>
          </a:xfrm>
          <a:prstGeom prst="rect">
            <a:avLst/>
          </a:prstGeom>
        </p:spPr>
        <p:txBody>
          <a:bodyPr vert="horz" lIns="93484" tIns="46743" rIns="93484" bIns="4674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1"/>
            <a:ext cx="3056414" cy="467071"/>
          </a:xfrm>
          <a:prstGeom prst="rect">
            <a:avLst/>
          </a:prstGeom>
        </p:spPr>
        <p:txBody>
          <a:bodyPr vert="horz" lIns="93484" tIns="46743" rIns="93484" bIns="46743" rtlCol="0" anchor="b"/>
          <a:lstStyle>
            <a:lvl1pPr algn="l">
              <a:defRPr sz="1200"/>
            </a:lvl1pPr>
          </a:lstStyle>
          <a:p>
            <a:r>
              <a:rPr lang="en-US"/>
              <a:t>Richard Lidh</a:t>
            </a:r>
          </a:p>
        </p:txBody>
      </p:sp>
      <p:sp>
        <p:nvSpPr>
          <p:cNvPr id="7" name="Slide Number Placeholder 6"/>
          <p:cNvSpPr>
            <a:spLocks noGrp="1"/>
          </p:cNvSpPr>
          <p:nvPr>
            <p:ph type="sldNum" sz="quarter" idx="5"/>
          </p:nvPr>
        </p:nvSpPr>
        <p:spPr>
          <a:xfrm>
            <a:off x="3995218" y="8842031"/>
            <a:ext cx="3056414" cy="467071"/>
          </a:xfrm>
          <a:prstGeom prst="rect">
            <a:avLst/>
          </a:prstGeom>
        </p:spPr>
        <p:txBody>
          <a:bodyPr vert="horz" lIns="93484" tIns="46743" rIns="93484" bIns="46743" rtlCol="0" anchor="b"/>
          <a:lstStyle>
            <a:lvl1pPr algn="r">
              <a:defRPr sz="1200"/>
            </a:lvl1pPr>
          </a:lstStyle>
          <a:p>
            <a:fld id="{A7537E09-8CDC-49D3-9570-6E51C012CF89}" type="slidenum">
              <a:rPr lang="en-US" smtClean="0"/>
              <a:t>‹#›</a:t>
            </a:fld>
            <a:endParaRPr lang="en-US"/>
          </a:p>
        </p:txBody>
      </p:sp>
    </p:spTree>
    <p:extLst>
      <p:ext uri="{BB962C8B-B14F-4D97-AF65-F5344CB8AC3E}">
        <p14:creationId xmlns:p14="http://schemas.microsoft.com/office/powerpoint/2010/main" val="1736204834"/>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Corinthians 14:26-33</a:t>
            </a:r>
            <a:r>
              <a:rPr lang="en-US" dirty="0"/>
              <a:t> – “26 What is it then, brethren? When ye come together, each one hath a psalm, hath a teaching, hath a revelation, hath a tongue, hath an interpretation. Let all things be done unto edifying. 27 If any man speaketh in a tongue, (let it be) by two, or at the most three, and (that) in turn; and let one interpret: 28 but if there be no interpreter, let him keep silence in the church; and let him speak to himself, and to God. 29 And let the prophets speak (by) two or three, and let the others discern. 30 But if a revelation be made to another sitting by, let the first keep silence. 31 For ye all can prophesy one by one, that all may learn, and all may be exhorted; 32 and the spirits of the prophets are subject to the prophets; 33 </a:t>
            </a:r>
            <a:r>
              <a:rPr lang="en-US" b="1" dirty="0"/>
              <a:t>for God is not (a God) of confusion</a:t>
            </a:r>
            <a:r>
              <a:rPr lang="en-US" dirty="0"/>
              <a:t>, </a:t>
            </a:r>
            <a:r>
              <a:rPr lang="en-US" u="sng" dirty="0"/>
              <a:t>but of peace</a:t>
            </a:r>
            <a:r>
              <a:rPr lang="en-US" dirty="0"/>
              <a:t>.” (ASV)</a:t>
            </a:r>
          </a:p>
          <a:p>
            <a:r>
              <a:rPr lang="en-US" b="1" dirty="0"/>
              <a:t>I Corinthians 14:32-33</a:t>
            </a:r>
            <a:r>
              <a:rPr lang="en-US" dirty="0"/>
              <a:t> – “32 Indeed, the spirits of the prophets are subject to the prophets, 33 </a:t>
            </a:r>
            <a:r>
              <a:rPr lang="en-US" b="1" dirty="0"/>
              <a:t>for God is not characterized by disorder</a:t>
            </a:r>
            <a:r>
              <a:rPr lang="en-US" dirty="0"/>
              <a:t> but by peace.” (New English Translation)</a:t>
            </a:r>
          </a:p>
          <a:p>
            <a:endParaRPr lang="en-US" dirty="0"/>
          </a:p>
          <a:p>
            <a:r>
              <a:rPr lang="en-US" b="1" dirty="0"/>
              <a:t>James 3:16</a:t>
            </a:r>
            <a:r>
              <a:rPr lang="en-US" dirty="0"/>
              <a:t> – “16 For where jealousy and faction are, there is </a:t>
            </a:r>
            <a:r>
              <a:rPr lang="en-US" b="1" dirty="0"/>
              <a:t>confusion and every vile deed</a:t>
            </a:r>
            <a:r>
              <a:rPr lang="en-US" dirty="0"/>
              <a:t>.”</a:t>
            </a:r>
          </a:p>
          <a:p>
            <a:endParaRPr lang="en-US" dirty="0"/>
          </a:p>
          <a:p>
            <a:r>
              <a:rPr lang="en-US" b="1" dirty="0"/>
              <a:t>I Corinthians 14:20</a:t>
            </a:r>
            <a:r>
              <a:rPr lang="en-US" dirty="0"/>
              <a:t> – “Brothers, do not be children in your thinking. Be infants in evil, but in your thinking be mature.” (ESV)</a:t>
            </a:r>
          </a:p>
          <a:p>
            <a:endParaRPr lang="en-US" dirty="0"/>
          </a:p>
        </p:txBody>
      </p:sp>
      <p:sp>
        <p:nvSpPr>
          <p:cNvPr id="4" name="Slide Number Placeholder 3"/>
          <p:cNvSpPr>
            <a:spLocks noGrp="1"/>
          </p:cNvSpPr>
          <p:nvPr>
            <p:ph type="sldNum" sz="quarter" idx="5"/>
          </p:nvPr>
        </p:nvSpPr>
        <p:spPr/>
        <p:txBody>
          <a:bodyPr/>
          <a:lstStyle/>
          <a:p>
            <a:fld id="{A7537E09-8CDC-49D3-9570-6E51C012CF89}" type="slidenum">
              <a:rPr lang="en-US" smtClean="0"/>
              <a:t>2</a:t>
            </a:fld>
            <a:endParaRPr lang="en-US"/>
          </a:p>
        </p:txBody>
      </p:sp>
      <p:sp>
        <p:nvSpPr>
          <p:cNvPr id="5" name="Date Placeholder 4">
            <a:extLst>
              <a:ext uri="{FF2B5EF4-FFF2-40B4-BE49-F238E27FC236}">
                <a16:creationId xmlns:a16="http://schemas.microsoft.com/office/drawing/2014/main" id="{FCD583BA-0D94-CB55-9F07-36D9C682AE9D}"/>
              </a:ext>
            </a:extLst>
          </p:cNvPr>
          <p:cNvSpPr>
            <a:spLocks noGrp="1"/>
          </p:cNvSpPr>
          <p:nvPr>
            <p:ph type="dt" idx="1"/>
          </p:nvPr>
        </p:nvSpPr>
        <p:spPr/>
        <p:txBody>
          <a:bodyPr/>
          <a:lstStyle/>
          <a:p>
            <a:r>
              <a:rPr lang="en-US"/>
              <a:t>12/10/2023 pm</a:t>
            </a:r>
          </a:p>
        </p:txBody>
      </p:sp>
      <p:sp>
        <p:nvSpPr>
          <p:cNvPr id="6" name="Footer Placeholder 5">
            <a:extLst>
              <a:ext uri="{FF2B5EF4-FFF2-40B4-BE49-F238E27FC236}">
                <a16:creationId xmlns:a16="http://schemas.microsoft.com/office/drawing/2014/main" id="{D2FE27F8-091D-F644-096A-53CE35300AE0}"/>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0656736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2:38</a:t>
            </a:r>
            <a:r>
              <a:rPr lang="en-US" dirty="0"/>
              <a:t> – “And Peter said to them, "Repent and be baptized </a:t>
            </a:r>
            <a:r>
              <a:rPr lang="en-US" b="1" dirty="0"/>
              <a:t>every one of you</a:t>
            </a:r>
            <a:r>
              <a:rPr lang="en-US" dirty="0"/>
              <a:t> in the name of Jesus Christ for the forgiveness of your sins, and you will receive the gift of the Holy Spirit.”</a:t>
            </a:r>
          </a:p>
          <a:p>
            <a:endParaRPr lang="en-US" dirty="0"/>
          </a:p>
          <a:p>
            <a:pPr defTabSz="934844">
              <a:defRPr/>
            </a:pPr>
            <a:r>
              <a:rPr lang="en-US" b="1" dirty="0"/>
              <a:t>Hebrews 3:12-14</a:t>
            </a:r>
            <a:r>
              <a:rPr lang="en-US" dirty="0"/>
              <a:t> – “12 Take care, brothers, lest there be in any of you an evil, unbelieving heart, leading you to fall away from the living God. 13 But exhort one another every day, as long as it is called "today," that none of you may be hardened by the deceitfulness of sin. 14 For we share in Christ, if indeed we </a:t>
            </a:r>
            <a:r>
              <a:rPr lang="en-US" b="1" dirty="0"/>
              <a:t>hold our original confidence</a:t>
            </a:r>
            <a:r>
              <a:rPr lang="en-US" dirty="0"/>
              <a:t> firm to the end.”</a:t>
            </a:r>
          </a:p>
        </p:txBody>
      </p:sp>
      <p:sp>
        <p:nvSpPr>
          <p:cNvPr id="4" name="Slide Number Placeholder 3"/>
          <p:cNvSpPr>
            <a:spLocks noGrp="1"/>
          </p:cNvSpPr>
          <p:nvPr>
            <p:ph type="sldNum" sz="quarter" idx="5"/>
          </p:nvPr>
        </p:nvSpPr>
        <p:spPr/>
        <p:txBody>
          <a:bodyPr/>
          <a:lstStyle/>
          <a:p>
            <a:pPr defTabSz="1012035" fontAlgn="base">
              <a:spcBef>
                <a:spcPct val="0"/>
              </a:spcBef>
              <a:spcAft>
                <a:spcPct val="0"/>
              </a:spcAft>
              <a:defRPr/>
            </a:pPr>
            <a:fld id="{3AF42B02-11F3-4BD2-B2E3-53F42D06C240}" type="slidenum">
              <a:rPr lang="en-US" altLang="en-US" sz="1400">
                <a:solidFill>
                  <a:srgbClr val="000000"/>
                </a:solidFill>
                <a:latin typeface="Arial" panose="020B0604020202020204" pitchFamily="34" charset="0"/>
              </a:rPr>
              <a:pPr defTabSz="1012035" fontAlgn="base">
                <a:spcBef>
                  <a:spcPct val="0"/>
                </a:spcBef>
                <a:spcAft>
                  <a:spcPct val="0"/>
                </a:spcAft>
                <a:defRPr/>
              </a:pPr>
              <a:t>11</a:t>
            </a:fld>
            <a:endParaRPr lang="en-US" altLang="en-US" sz="14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8F7F3AB-5BD9-D0A3-0CE3-C9CEB5D50DD5}"/>
              </a:ext>
            </a:extLst>
          </p:cNvPr>
          <p:cNvSpPr>
            <a:spLocks noGrp="1"/>
          </p:cNvSpPr>
          <p:nvPr>
            <p:ph type="dt" idx="1"/>
          </p:nvPr>
        </p:nvSpPr>
        <p:spPr/>
        <p:txBody>
          <a:bodyPr/>
          <a:lstStyle/>
          <a:p>
            <a:pPr defTabSz="1012035" fontAlgn="base">
              <a:spcBef>
                <a:spcPct val="0"/>
              </a:spcBef>
              <a:spcAft>
                <a:spcPct val="0"/>
              </a:spcAft>
              <a:defRPr/>
            </a:pPr>
            <a:r>
              <a:rPr lang="en-US" altLang="en-US" sz="1400">
                <a:solidFill>
                  <a:srgbClr val="000000"/>
                </a:solidFill>
                <a:latin typeface="Arial" panose="020B0604020202020204" pitchFamily="34" charset="0"/>
              </a:rPr>
              <a:t>12/10/2023 pm</a:t>
            </a:r>
          </a:p>
        </p:txBody>
      </p:sp>
      <p:sp>
        <p:nvSpPr>
          <p:cNvPr id="6" name="Footer Placeholder 5">
            <a:extLst>
              <a:ext uri="{FF2B5EF4-FFF2-40B4-BE49-F238E27FC236}">
                <a16:creationId xmlns:a16="http://schemas.microsoft.com/office/drawing/2014/main" id="{A4D5B93B-4117-496C-590B-7F72E7268852}"/>
              </a:ext>
            </a:extLst>
          </p:cNvPr>
          <p:cNvSpPr>
            <a:spLocks noGrp="1"/>
          </p:cNvSpPr>
          <p:nvPr>
            <p:ph type="ftr" sz="quarter" idx="4"/>
          </p:nvPr>
        </p:nvSpPr>
        <p:spPr/>
        <p:txBody>
          <a:bodyPr/>
          <a:lstStyle/>
          <a:p>
            <a:pPr defTabSz="1012035" fontAlgn="base">
              <a:spcBef>
                <a:spcPct val="0"/>
              </a:spcBef>
              <a:spcAft>
                <a:spcPct val="0"/>
              </a:spcAft>
              <a:defRPr/>
            </a:pPr>
            <a:r>
              <a:rPr lang="en-US" altLang="en-US" sz="14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4163791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Psalms 104:24</a:t>
            </a:r>
            <a:r>
              <a:rPr lang="en-US" dirty="0"/>
              <a:t> – “O Jehovah, how manifold are thy works! </a:t>
            </a:r>
            <a:r>
              <a:rPr lang="en-US" b="1" dirty="0"/>
              <a:t>In wisdom hast thou made them all</a:t>
            </a:r>
            <a:r>
              <a:rPr lang="en-US" dirty="0"/>
              <a:t>: the earth is full of thy riches.”</a:t>
            </a:r>
          </a:p>
          <a:p>
            <a:r>
              <a:rPr lang="en-US" b="1" dirty="0"/>
              <a:t>Psalms 148:1-6</a:t>
            </a:r>
            <a:r>
              <a:rPr lang="en-US" dirty="0"/>
              <a:t> – “1 Praise ye Jehovah. Praise ye Jehovah from the heavens: praise him in the heights. 2 Praise ye him, all his angels: praise ye him, all his host. 3 Praise ye him, sun and moon: praise him, all ye stars of light. 4 Praise him, ye heavens of heavens, and ye waters that are above the heavens. 5 Let them praise the name of Jehovah; for </a:t>
            </a:r>
            <a:r>
              <a:rPr lang="en-US" b="1" dirty="0"/>
              <a:t>he commanded, and they were created</a:t>
            </a:r>
            <a:r>
              <a:rPr lang="en-US" dirty="0"/>
              <a:t>. 6 He hath also established them for ever and ever: He hath made a decree which shall not pass away.”</a:t>
            </a:r>
          </a:p>
          <a:p>
            <a:r>
              <a:rPr lang="en-US" b="1" dirty="0"/>
              <a:t>Proverbs 8:22-31</a:t>
            </a:r>
            <a:r>
              <a:rPr lang="en-US" dirty="0"/>
              <a:t> – “22 Jehovah possessed me in the beginning of his way, Before his works of old. </a:t>
            </a:r>
            <a:r>
              <a:rPr lang="en-US" b="1" dirty="0"/>
              <a:t>23 I was set up from everlasting, from the beginning, Before the earth was</a:t>
            </a:r>
            <a:r>
              <a:rPr lang="en-US" dirty="0"/>
              <a:t>. 24 When there were no depths, I was brought forth, When there were no fountains abounding with water. 25 Before the mountains were settled, Before the hills was I brought forth; 26 While as yet he had not made the earth, nor the fields, Nor the beginning of the dust of the world. 27 When he established the heavens, I was there: When he set a circle upon the face of the deep, 28 When he made firm the skies above, When the fountains of the deep became strong, 29 When he gave to the sea its bound, That the waters should not transgress his commandment, When he marked out the foundations of the earth; 30 Then I was by him, (as) a master workman; And I was daily (his) delight, Rejoicing always before him, 31 Rejoicing in his habitable earth; And my delight w</a:t>
            </a:r>
          </a:p>
          <a:p>
            <a:r>
              <a:rPr lang="en-US" dirty="0"/>
              <a:t>as with the sons of men.”</a:t>
            </a:r>
          </a:p>
          <a:p>
            <a:endParaRPr lang="en-US" dirty="0"/>
          </a:p>
          <a:p>
            <a:r>
              <a:rPr lang="en-US" b="1" dirty="0"/>
              <a:t>I Corinthians 14:33</a:t>
            </a:r>
            <a:r>
              <a:rPr lang="en-US" dirty="0"/>
              <a:t> – “… for God is not (a God) of confusion, but of peace …”</a:t>
            </a:r>
          </a:p>
          <a:p>
            <a:endParaRPr lang="en-US" dirty="0"/>
          </a:p>
          <a:p>
            <a:r>
              <a:rPr lang="en-US" b="1" dirty="0"/>
              <a:t>Genesis 1:1-5</a:t>
            </a:r>
            <a:r>
              <a:rPr lang="en-US" dirty="0"/>
              <a:t> – “1 </a:t>
            </a:r>
            <a:r>
              <a:rPr lang="en-US" b="1" dirty="0"/>
              <a:t>In the beginning</a:t>
            </a:r>
            <a:r>
              <a:rPr lang="en-US" dirty="0"/>
              <a:t> God created the heavens and the earth. 2 And the earth was waste and void; and darkness was upon the face of the deep: and the Spirit of God moved upon the face of the waters. 3 And God said, Let there be light: and there was light. 4 And God saw the light, that </a:t>
            </a:r>
            <a:r>
              <a:rPr lang="en-US" b="1" dirty="0"/>
              <a:t>it was good</a:t>
            </a:r>
            <a:r>
              <a:rPr lang="en-US" dirty="0"/>
              <a:t>: and God divided the light from the darkness. 5 And God called the light Day, and the darkness he called Night. And there was evening and there was morning, one day.”</a:t>
            </a:r>
          </a:p>
        </p:txBody>
      </p:sp>
      <p:sp>
        <p:nvSpPr>
          <p:cNvPr id="4" name="Slide Number Placeholder 3"/>
          <p:cNvSpPr>
            <a:spLocks noGrp="1"/>
          </p:cNvSpPr>
          <p:nvPr>
            <p:ph type="sldNum" sz="quarter" idx="5"/>
          </p:nvPr>
        </p:nvSpPr>
        <p:spPr/>
        <p:txBody>
          <a:bodyPr/>
          <a:lstStyle/>
          <a:p>
            <a:fld id="{A7537E09-8CDC-49D3-9570-6E51C012CF89}" type="slidenum">
              <a:rPr lang="en-US" smtClean="0"/>
              <a:t>3</a:t>
            </a:fld>
            <a:endParaRPr lang="en-US"/>
          </a:p>
        </p:txBody>
      </p:sp>
      <p:sp>
        <p:nvSpPr>
          <p:cNvPr id="5" name="Date Placeholder 4">
            <a:extLst>
              <a:ext uri="{FF2B5EF4-FFF2-40B4-BE49-F238E27FC236}">
                <a16:creationId xmlns:a16="http://schemas.microsoft.com/office/drawing/2014/main" id="{2263C463-0CC5-28AF-ED29-B2DCADFF527E}"/>
              </a:ext>
            </a:extLst>
          </p:cNvPr>
          <p:cNvSpPr>
            <a:spLocks noGrp="1"/>
          </p:cNvSpPr>
          <p:nvPr>
            <p:ph type="dt" idx="1"/>
          </p:nvPr>
        </p:nvSpPr>
        <p:spPr/>
        <p:txBody>
          <a:bodyPr/>
          <a:lstStyle/>
          <a:p>
            <a:r>
              <a:rPr lang="en-US"/>
              <a:t>12/10/2023 pm</a:t>
            </a:r>
          </a:p>
        </p:txBody>
      </p:sp>
      <p:sp>
        <p:nvSpPr>
          <p:cNvPr id="6" name="Footer Placeholder 5">
            <a:extLst>
              <a:ext uri="{FF2B5EF4-FFF2-40B4-BE49-F238E27FC236}">
                <a16:creationId xmlns:a16="http://schemas.microsoft.com/office/drawing/2014/main" id="{90AEBE5B-F399-DBFE-D800-5CB01082BC61}"/>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696674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Genesis 1:2</a:t>
            </a:r>
            <a:r>
              <a:rPr lang="en-US" dirty="0"/>
              <a:t> – “And </a:t>
            </a:r>
            <a:r>
              <a:rPr lang="en-US" b="1" dirty="0"/>
              <a:t>the earth was waste and void</a:t>
            </a:r>
            <a:r>
              <a:rPr lang="en-US" dirty="0"/>
              <a:t>; and darkness was upon the face of the deep: and the Spirit of God moved upon the face of the waters.”</a:t>
            </a:r>
          </a:p>
          <a:p>
            <a:r>
              <a:rPr lang="en-US" b="1" dirty="0"/>
              <a:t>Isaiah 34:8-11</a:t>
            </a:r>
            <a:r>
              <a:rPr lang="en-US" dirty="0"/>
              <a:t> – “8 For Jehovah hath a day of vengeance, a year of recompense for the cause of Zion. 9 And the streams of (Edom) shall be turned into pitch, and the dust thereof into brimstone, and the land thereof shall become burning pitch. 10 It shall not be quenched night nor day; the smoke thereof shall go up for ever; from generation to generation it shall lie waste; none shall pass through it for ever and ever. 11 But the pelican and the porcupine shall possess it; and the owl and the raven shall dwell therein: and he will stretch over it </a:t>
            </a:r>
            <a:r>
              <a:rPr lang="en-US" b="1" dirty="0"/>
              <a:t>the line of confusion, and the plummet of emptiness</a:t>
            </a:r>
            <a:r>
              <a:rPr lang="en-US" dirty="0"/>
              <a:t>.”</a:t>
            </a:r>
          </a:p>
          <a:p>
            <a:endParaRPr lang="en-US" dirty="0"/>
          </a:p>
          <a:p>
            <a:r>
              <a:rPr lang="en-US" b="1" dirty="0"/>
              <a:t>Genesis 1:3</a:t>
            </a:r>
            <a:r>
              <a:rPr lang="en-US" dirty="0"/>
              <a:t> – “And </a:t>
            </a:r>
            <a:r>
              <a:rPr lang="en-US" b="1" dirty="0"/>
              <a:t>God said</a:t>
            </a:r>
            <a:r>
              <a:rPr lang="en-US" dirty="0"/>
              <a:t>, Let there be light: and there was light.”</a:t>
            </a:r>
          </a:p>
          <a:p>
            <a:r>
              <a:rPr lang="en-US" b="1" dirty="0"/>
              <a:t>Psalms 119:105</a:t>
            </a:r>
            <a:r>
              <a:rPr lang="en-US" dirty="0"/>
              <a:t> – “Thy word is a lamp unto my feet, and </a:t>
            </a:r>
            <a:r>
              <a:rPr lang="en-US" b="1" dirty="0"/>
              <a:t>light unto my path</a:t>
            </a:r>
            <a:r>
              <a:rPr lang="en-US" dirty="0"/>
              <a:t>.”</a:t>
            </a:r>
          </a:p>
          <a:p>
            <a:r>
              <a:rPr lang="en-US" b="1" dirty="0"/>
              <a:t>John 1:1-5</a:t>
            </a:r>
            <a:r>
              <a:rPr lang="en-US" dirty="0"/>
              <a:t> – “1 </a:t>
            </a:r>
            <a:r>
              <a:rPr lang="en-US" b="1" dirty="0"/>
              <a:t>In the beginning was the Word</a:t>
            </a:r>
            <a:r>
              <a:rPr lang="en-US" dirty="0"/>
              <a:t>, and the Word was with God, and the Word was God. 2 The same was in the beginning with God. 3 All things were made through him; and without him was not anything made that hath been made. 4 In him was life; and the life was </a:t>
            </a:r>
            <a:r>
              <a:rPr lang="en-US" b="1" dirty="0"/>
              <a:t>the light of men</a:t>
            </a:r>
            <a:r>
              <a:rPr lang="en-US" dirty="0"/>
              <a:t>. 5 And the light shineth in the darkness; and the darkness apprehended it not.”</a:t>
            </a:r>
          </a:p>
          <a:p>
            <a:endParaRPr lang="en-US" dirty="0"/>
          </a:p>
          <a:p>
            <a:r>
              <a:rPr lang="en-US" b="1" dirty="0"/>
              <a:t>Romans 5:12</a:t>
            </a:r>
            <a:r>
              <a:rPr lang="en-US" dirty="0"/>
              <a:t> – “Therefore, as through one man </a:t>
            </a:r>
            <a:r>
              <a:rPr lang="en-US" b="1" dirty="0"/>
              <a:t>sin entered into the world</a:t>
            </a:r>
            <a:r>
              <a:rPr lang="en-US" dirty="0"/>
              <a:t>, and death through sin; and so death passed unto all men, for that all sinned”</a:t>
            </a:r>
          </a:p>
          <a:p>
            <a:endParaRPr lang="en-US" dirty="0"/>
          </a:p>
          <a:p>
            <a:r>
              <a:rPr lang="en-US" b="1" dirty="0"/>
              <a:t>Genesis 3:15</a:t>
            </a:r>
            <a:r>
              <a:rPr lang="en-US" dirty="0"/>
              <a:t> – “and I will put enmity between thee and the woman, and between thy seed and her seed: he shall bruise thy head, and thou shalt bruise his heel.”</a:t>
            </a:r>
          </a:p>
        </p:txBody>
      </p:sp>
      <p:sp>
        <p:nvSpPr>
          <p:cNvPr id="4" name="Slide Number Placeholder 3"/>
          <p:cNvSpPr>
            <a:spLocks noGrp="1"/>
          </p:cNvSpPr>
          <p:nvPr>
            <p:ph type="sldNum" sz="quarter" idx="5"/>
          </p:nvPr>
        </p:nvSpPr>
        <p:spPr/>
        <p:txBody>
          <a:bodyPr/>
          <a:lstStyle/>
          <a:p>
            <a:fld id="{A7537E09-8CDC-49D3-9570-6E51C012CF89}" type="slidenum">
              <a:rPr lang="en-US" smtClean="0"/>
              <a:t>4</a:t>
            </a:fld>
            <a:endParaRPr lang="en-US"/>
          </a:p>
        </p:txBody>
      </p:sp>
      <p:sp>
        <p:nvSpPr>
          <p:cNvPr id="5" name="Date Placeholder 4">
            <a:extLst>
              <a:ext uri="{FF2B5EF4-FFF2-40B4-BE49-F238E27FC236}">
                <a16:creationId xmlns:a16="http://schemas.microsoft.com/office/drawing/2014/main" id="{CD27698B-E1D9-4198-76BF-C3848CE0AC6A}"/>
              </a:ext>
            </a:extLst>
          </p:cNvPr>
          <p:cNvSpPr>
            <a:spLocks noGrp="1"/>
          </p:cNvSpPr>
          <p:nvPr>
            <p:ph type="dt" idx="1"/>
          </p:nvPr>
        </p:nvSpPr>
        <p:spPr/>
        <p:txBody>
          <a:bodyPr/>
          <a:lstStyle/>
          <a:p>
            <a:r>
              <a:rPr lang="en-US"/>
              <a:t>12/10/2023 pm</a:t>
            </a:r>
          </a:p>
        </p:txBody>
      </p:sp>
      <p:sp>
        <p:nvSpPr>
          <p:cNvPr id="6" name="Footer Placeholder 5">
            <a:extLst>
              <a:ext uri="{FF2B5EF4-FFF2-40B4-BE49-F238E27FC236}">
                <a16:creationId xmlns:a16="http://schemas.microsoft.com/office/drawing/2014/main" id="{ED578400-2A56-113D-57BB-A70642DDC83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2810940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Leviticus 17:11</a:t>
            </a:r>
            <a:r>
              <a:rPr lang="en-US" dirty="0"/>
              <a:t> – “For the life of the flesh is in the blood; and I have given it to you upon the altar</a:t>
            </a:r>
            <a:r>
              <a:rPr lang="en-US" b="0" dirty="0"/>
              <a:t> to make atonement f</a:t>
            </a:r>
            <a:r>
              <a:rPr lang="en-US" dirty="0"/>
              <a:t>or your souls: for </a:t>
            </a:r>
            <a:r>
              <a:rPr lang="en-US" b="1" dirty="0"/>
              <a:t>it is the blood that maketh atonement</a:t>
            </a:r>
            <a:r>
              <a:rPr lang="en-US" dirty="0"/>
              <a:t> by reason of the life.”</a:t>
            </a:r>
          </a:p>
          <a:p>
            <a:r>
              <a:rPr lang="en-US" b="1" dirty="0"/>
              <a:t>Hebrews 9:22</a:t>
            </a:r>
            <a:r>
              <a:rPr lang="en-US" dirty="0"/>
              <a:t> – “And according to the law, I may almost say, </a:t>
            </a:r>
            <a:r>
              <a:rPr lang="en-US" b="1" dirty="0"/>
              <a:t>all things are cleansed with blood</a:t>
            </a:r>
            <a:r>
              <a:rPr lang="en-US" dirty="0"/>
              <a:t>, and apart from shedding of blood</a:t>
            </a:r>
            <a:r>
              <a:rPr lang="en-US" b="0" dirty="0"/>
              <a:t> there is no remission.”</a:t>
            </a:r>
          </a:p>
          <a:p>
            <a:r>
              <a:rPr lang="en-US" b="1" dirty="0"/>
              <a:t>Hebrews 7:26-28</a:t>
            </a:r>
            <a:r>
              <a:rPr lang="en-US" dirty="0"/>
              <a:t> – “26 For </a:t>
            </a:r>
            <a:r>
              <a:rPr lang="en-US" b="1" dirty="0"/>
              <a:t>such a high priest</a:t>
            </a:r>
            <a:r>
              <a:rPr lang="en-US" dirty="0"/>
              <a:t> became us, holy, guileless, undefiled, separated from sinners, and made higher than the heavens; 27 who needeth not daily, like those high priests, to offer up sacrifices, first for his own sins, and then for the (sins) of the people: for this he did once for all, when</a:t>
            </a:r>
            <a:r>
              <a:rPr lang="en-US" b="0" dirty="0"/>
              <a:t> he offered up himself. </a:t>
            </a:r>
            <a:r>
              <a:rPr lang="en-US" dirty="0"/>
              <a:t>28 For the law appointeth men high priests, having infirmity; but the word of the oath, which was after the law, (appointeth) a Son, perfected for evermore.”</a:t>
            </a:r>
          </a:p>
          <a:p>
            <a:r>
              <a:rPr lang="en-US" b="1" dirty="0"/>
              <a:t>Hebrews 8:3</a:t>
            </a:r>
            <a:r>
              <a:rPr lang="en-US" dirty="0"/>
              <a:t> – “For every </a:t>
            </a:r>
            <a:r>
              <a:rPr lang="en-US" b="1" dirty="0"/>
              <a:t>high priest is appointed to offer</a:t>
            </a:r>
            <a:r>
              <a:rPr lang="en-US" dirty="0"/>
              <a:t> both gifts and sacrifices: wherefore it is necessary that this (high priest) also have somewhat to offer.”</a:t>
            </a:r>
          </a:p>
          <a:p>
            <a:r>
              <a:rPr lang="en-US" b="1" dirty="0"/>
              <a:t>Hebrews 9:6-7</a:t>
            </a:r>
            <a:r>
              <a:rPr lang="en-US" dirty="0"/>
              <a:t> – “6 Now these things having been thus prepared, the priests go in continually into the first tabernacle, accomplishing the services; 7 but into the second the high priest alone, once in the year, </a:t>
            </a:r>
            <a:r>
              <a:rPr lang="en-US" b="1" dirty="0"/>
              <a:t>not without blood</a:t>
            </a:r>
            <a:r>
              <a:rPr lang="en-US" dirty="0"/>
              <a:t>, which he offereth for himself, and for the errors of the people”</a:t>
            </a:r>
          </a:p>
          <a:p>
            <a:endParaRPr lang="en-US" dirty="0"/>
          </a:p>
          <a:p>
            <a:r>
              <a:rPr lang="en-US" b="1" dirty="0"/>
              <a:t>Hebrews 7:11</a:t>
            </a:r>
            <a:r>
              <a:rPr lang="en-US" dirty="0"/>
              <a:t> – “Now if there was perfection through the Levitical priesthood (for under it hath </a:t>
            </a:r>
            <a:r>
              <a:rPr lang="en-US" b="1" dirty="0"/>
              <a:t>the people received the law</a:t>
            </a:r>
            <a:r>
              <a:rPr lang="en-US" dirty="0"/>
              <a:t>), what further need (was there) that another priest should arise after the order of Melchizedek, and not be reckoned after the order of Aaron?”</a:t>
            </a:r>
          </a:p>
          <a:p>
            <a:endParaRPr lang="en-US" dirty="0"/>
          </a:p>
          <a:p>
            <a:pPr defTabSz="934844">
              <a:defRPr/>
            </a:pPr>
            <a:r>
              <a:rPr lang="en-US" b="1" dirty="0"/>
              <a:t>Hebrews 7:11</a:t>
            </a:r>
            <a:r>
              <a:rPr lang="en-US" dirty="0"/>
              <a:t> – “Now if there was perfection through the Levitical priesthood (for under it hath</a:t>
            </a:r>
            <a:r>
              <a:rPr lang="en-US" b="0" dirty="0"/>
              <a:t> the people received the law)</a:t>
            </a:r>
            <a:r>
              <a:rPr lang="en-US" dirty="0"/>
              <a:t>, what further need (was there) that </a:t>
            </a:r>
            <a:r>
              <a:rPr lang="en-US" b="1" dirty="0"/>
              <a:t>another priest should arise</a:t>
            </a:r>
            <a:r>
              <a:rPr lang="en-US" dirty="0"/>
              <a:t> after the order of Melchizedek, and not be reckoned after the order of Aaron?”</a:t>
            </a:r>
          </a:p>
          <a:p>
            <a:r>
              <a:rPr lang="en-US" b="1" dirty="0"/>
              <a:t>Hebrews 7:18-28</a:t>
            </a:r>
            <a:r>
              <a:rPr lang="en-US" dirty="0"/>
              <a:t> – “18 For there is a disannulling of a foregoing commandment because of its weakness and unprofitableness 19 (for the law made nothing perfect), and a bringing in thereupon of a better hope, through which we draw nigh unto God. 20 And inasmuch as (it is) not without the taking of an oath 21 (for they indeed have been made priests without an oath; but he with an oath by him that saith of him, The Lord sware and will not repent himself, Thou art a priest for ever); 22 by so much also hath Jesus become the surety of a better covenant. 23 And they indeed have been made priests many in number, because that by death they are hindered from continuing: 24 but he, because he abideth for ever, hath his priesthood unchangeable. 25 Wherefore also he is able to save to the uttermost them that draw near unto God through him, seeing he ever liveth to make intercession for them. 26 For such a high priest became us, holy, guileless, undefiled, separated from sinners, and made higher than the heavens; 27 who needeth not daily, like those high priests, to offer up sacrifices, first for his own sins, and then for the (sins) of the people: for this he did once for all, when he offered up himself. 28 For the law appointeth men high priests, having infirmity; but the word of the oath, which was after the law, (appointeth) a Son, perfected for evermore.”</a:t>
            </a:r>
          </a:p>
          <a:p>
            <a:r>
              <a:rPr lang="en-US" b="1" dirty="0"/>
              <a:t>Hebrews 10:7-14</a:t>
            </a:r>
            <a:r>
              <a:rPr lang="en-US" dirty="0"/>
              <a:t> – “7 Then said I, Lo, I am come (In the roll of the book it is written of me) To do thy will, O God. 8 Saying above, Sacrifices and offerings and whole burnt offerings and (sacrifices) for sin thou wouldest not, neither hadst pleasure therein (the which are offered according to the law), 9 then hath he said, Lo, I am come to do thy will. He taketh away the first, that he may establish the second. 10 By which will we have been sanctified through the offering of the body of Jesus Christ once for all. 11 And every priest indeed standeth day by day ministering and offering oftentimes the same sacrifices, the which can never take away sins: 12 but he, when he had offered one sacrifice for sins for ever, sat down on the right hand of God; 13 henceforth expecting till his enemies be made the footstool of his feet. 14 For by one offering he hath perfected for ever them that are sanctified.”</a:t>
            </a:r>
          </a:p>
        </p:txBody>
      </p:sp>
      <p:sp>
        <p:nvSpPr>
          <p:cNvPr id="4" name="Slide Number Placeholder 3"/>
          <p:cNvSpPr>
            <a:spLocks noGrp="1"/>
          </p:cNvSpPr>
          <p:nvPr>
            <p:ph type="sldNum" sz="quarter" idx="5"/>
          </p:nvPr>
        </p:nvSpPr>
        <p:spPr/>
        <p:txBody>
          <a:bodyPr/>
          <a:lstStyle/>
          <a:p>
            <a:fld id="{A7537E09-8CDC-49D3-9570-6E51C012CF89}" type="slidenum">
              <a:rPr lang="en-US" smtClean="0"/>
              <a:t>5</a:t>
            </a:fld>
            <a:endParaRPr lang="en-US"/>
          </a:p>
        </p:txBody>
      </p:sp>
      <p:sp>
        <p:nvSpPr>
          <p:cNvPr id="5" name="Date Placeholder 4">
            <a:extLst>
              <a:ext uri="{FF2B5EF4-FFF2-40B4-BE49-F238E27FC236}">
                <a16:creationId xmlns:a16="http://schemas.microsoft.com/office/drawing/2014/main" id="{F4831D46-9C6B-F200-DFFE-089D3A2B3C1C}"/>
              </a:ext>
            </a:extLst>
          </p:cNvPr>
          <p:cNvSpPr>
            <a:spLocks noGrp="1"/>
          </p:cNvSpPr>
          <p:nvPr>
            <p:ph type="dt" idx="1"/>
          </p:nvPr>
        </p:nvSpPr>
        <p:spPr/>
        <p:txBody>
          <a:bodyPr/>
          <a:lstStyle/>
          <a:p>
            <a:r>
              <a:rPr lang="en-US"/>
              <a:t>12/10/2023 pm</a:t>
            </a:r>
          </a:p>
        </p:txBody>
      </p:sp>
      <p:sp>
        <p:nvSpPr>
          <p:cNvPr id="6" name="Footer Placeholder 5">
            <a:extLst>
              <a:ext uri="{FF2B5EF4-FFF2-40B4-BE49-F238E27FC236}">
                <a16:creationId xmlns:a16="http://schemas.microsoft.com/office/drawing/2014/main" id="{217F4EC7-F2E4-C2EB-B0B0-FA7D4A24E189}"/>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479454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Hebrews 5:9-10</a:t>
            </a:r>
            <a:r>
              <a:rPr lang="en-US" dirty="0"/>
              <a:t> – “9 and having been made perfect, he became unto all them that obey him the author of eternal salvation; 10 named of God a high priest </a:t>
            </a:r>
            <a:r>
              <a:rPr lang="en-US" b="1" dirty="0"/>
              <a:t>after the order of Melchizedek</a:t>
            </a:r>
            <a:r>
              <a:rPr lang="en-US" dirty="0"/>
              <a:t>.”</a:t>
            </a:r>
          </a:p>
          <a:p>
            <a:r>
              <a:rPr lang="en-US" b="1" dirty="0"/>
              <a:t>Hebrews 7:11</a:t>
            </a:r>
            <a:r>
              <a:rPr lang="en-US" dirty="0"/>
              <a:t> – “Now if there was perfection through the Levitical priesthood (for under it hath the people received the law), what further need (was there) that another priest should arise after the order of Melchizedek, and </a:t>
            </a:r>
            <a:r>
              <a:rPr lang="en-US" b="1" dirty="0"/>
              <a:t>not be reckoned after the order of Aaron</a:t>
            </a:r>
            <a:r>
              <a:rPr lang="en-US" dirty="0"/>
              <a:t>?”</a:t>
            </a:r>
          </a:p>
          <a:p>
            <a:endParaRPr lang="en-US" dirty="0"/>
          </a:p>
          <a:p>
            <a:r>
              <a:rPr lang="en-US" b="1" dirty="0"/>
              <a:t>Hebrews 7:1-10</a:t>
            </a:r>
            <a:r>
              <a:rPr lang="en-US" dirty="0"/>
              <a:t> – “7 For this Melchizedek, king of Salem, priest of God Most High, who met Abraham returning from the slaughter of the kings and blessed him, 2 to whom also Abraham divided a tenth part of all (being first, by interpretation, King of righteousness, and then also King of Salem, which is King of peace; 3 without father, without mother, without genealogy, having neither beginning of days nor end of life, but </a:t>
            </a:r>
            <a:r>
              <a:rPr lang="en-US" b="1" dirty="0"/>
              <a:t>made like unto the Son of God</a:t>
            </a:r>
            <a:r>
              <a:rPr lang="en-US" dirty="0"/>
              <a:t>), abideth a priest continually. 4 Now consider how great this man was, unto whom Abraham, the patriarch, gave a tenth out of the chief spoils. 5 And they indeed of the sons of Levi that receive the priest's office have commandment to take tithes of the people according to the law, that is, of their brethren, though these have come out of the loins of Abraham: 6 but he whose genealogy is not counted from them hath </a:t>
            </a:r>
            <a:r>
              <a:rPr lang="en-US" b="1" dirty="0"/>
              <a:t>taken tithes of Abraham</a:t>
            </a:r>
            <a:r>
              <a:rPr lang="en-US" dirty="0"/>
              <a:t>, and hath blessed him that hath the promises. 7 But without any dispute </a:t>
            </a:r>
            <a:r>
              <a:rPr lang="en-US" b="1" dirty="0"/>
              <a:t>the less is blessed of the better</a:t>
            </a:r>
            <a:r>
              <a:rPr lang="en-US" dirty="0"/>
              <a:t>. 8 And here men that die receive tithes; but there one, of whom it is witnessed that he liveth. 9 And, so to say, through Abraham even Levi, who receiveth tithes, hath paid tithes; 10 for he was yet in the loins of his father, when Melchizedek met him.”</a:t>
            </a:r>
          </a:p>
          <a:p>
            <a:endParaRPr lang="en-US" dirty="0"/>
          </a:p>
          <a:p>
            <a:r>
              <a:rPr lang="en-US" b="1" dirty="0"/>
              <a:t>Hebrews 7:11-19</a:t>
            </a:r>
            <a:r>
              <a:rPr lang="en-US" dirty="0"/>
              <a:t> – “11 Now if there was perfection through the Levitical priesthood (for under it hath the people received the law), what further need (was there) that another priest should arise after the order of Melchizedek, and not be reckoned after the order of Aaron? 12 For the priesthood being changed, there is made of necessity </a:t>
            </a:r>
            <a:r>
              <a:rPr lang="en-US" b="1" dirty="0"/>
              <a:t>a change also of the law</a:t>
            </a:r>
            <a:r>
              <a:rPr lang="en-US" dirty="0"/>
              <a:t>. 13 For he of whom these things are said belongeth to another tribe, from which no man hath given attendance at the altar. 14 For it is evident that our Lord hath sprung out of Judah; as to which tribe Moses spake nothing concerning priests. 15 And (what we say) is yet more abundantly evident, if after the likeness of Melchizedek there ariseth another priest, 16 who hath been made, not after the law of a carnal commandment, but </a:t>
            </a:r>
            <a:r>
              <a:rPr lang="en-US" b="1" dirty="0"/>
              <a:t>after the power of an endless life</a:t>
            </a:r>
            <a:r>
              <a:rPr lang="en-US" dirty="0"/>
              <a:t>: 17 for it is witnessed (of him,) Thou art a priest for ever After the order of Melchizedek. 18 For there is a disannulling of a foregoing commandment because of its weakness and unprofitableness 19 (for the law made nothing perfect), and a bringing in thereupon of a better hope, through which we draw nigh unto God.”</a:t>
            </a:r>
          </a:p>
        </p:txBody>
      </p:sp>
      <p:sp>
        <p:nvSpPr>
          <p:cNvPr id="4" name="Slide Number Placeholder 3"/>
          <p:cNvSpPr>
            <a:spLocks noGrp="1"/>
          </p:cNvSpPr>
          <p:nvPr>
            <p:ph type="sldNum" sz="quarter" idx="5"/>
          </p:nvPr>
        </p:nvSpPr>
        <p:spPr/>
        <p:txBody>
          <a:bodyPr/>
          <a:lstStyle/>
          <a:p>
            <a:fld id="{A7537E09-8CDC-49D3-9570-6E51C012CF89}" type="slidenum">
              <a:rPr lang="en-US" smtClean="0"/>
              <a:t>6</a:t>
            </a:fld>
            <a:endParaRPr lang="en-US"/>
          </a:p>
        </p:txBody>
      </p:sp>
      <p:sp>
        <p:nvSpPr>
          <p:cNvPr id="5" name="Date Placeholder 4">
            <a:extLst>
              <a:ext uri="{FF2B5EF4-FFF2-40B4-BE49-F238E27FC236}">
                <a16:creationId xmlns:a16="http://schemas.microsoft.com/office/drawing/2014/main" id="{0FA3B4C7-7D72-3761-6857-21244329D19C}"/>
              </a:ext>
            </a:extLst>
          </p:cNvPr>
          <p:cNvSpPr>
            <a:spLocks noGrp="1"/>
          </p:cNvSpPr>
          <p:nvPr>
            <p:ph type="dt" idx="1"/>
          </p:nvPr>
        </p:nvSpPr>
        <p:spPr/>
        <p:txBody>
          <a:bodyPr/>
          <a:lstStyle/>
          <a:p>
            <a:r>
              <a:rPr lang="en-US"/>
              <a:t>12/10/2023 pm</a:t>
            </a:r>
          </a:p>
        </p:txBody>
      </p:sp>
      <p:sp>
        <p:nvSpPr>
          <p:cNvPr id="6" name="Footer Placeholder 5">
            <a:extLst>
              <a:ext uri="{FF2B5EF4-FFF2-40B4-BE49-F238E27FC236}">
                <a16:creationId xmlns:a16="http://schemas.microsoft.com/office/drawing/2014/main" id="{7DA9B1F4-B4F9-049D-9238-CF8E03A72145}"/>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2821150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Exodus 19:3-6</a:t>
            </a:r>
            <a:r>
              <a:rPr lang="en-US" dirty="0"/>
              <a:t> – “3 And Moses went up unto God, and Jehovah called unto him out of the mountain, saying, Thus shalt thou say to the house of Jacob, and tell the children of Israel: 4 Ye have seen what I did unto the Egyptians, and how I bare you on eagles' wings, and brought you unto myself. 5 Now therefore, if ye will obey my voice indeed, and keep my covenant, then </a:t>
            </a:r>
            <a:r>
              <a:rPr lang="en-US" b="1" dirty="0"/>
              <a:t>ye shall be mine own possession</a:t>
            </a:r>
            <a:r>
              <a:rPr lang="en-US" dirty="0"/>
              <a:t> from among all peoples: for all the earth is mine: 6 and ye shall be unto me a kingdom of priests, and a holy nation. These are the words which thou shalt speak unto the children of Israel.”</a:t>
            </a:r>
          </a:p>
          <a:p>
            <a:r>
              <a:rPr lang="en-US" b="1" dirty="0"/>
              <a:t>Isaiah 65:1-10</a:t>
            </a:r>
            <a:r>
              <a:rPr lang="en-US" dirty="0"/>
              <a:t> – “1 I am inquired of by them that asked not (for me); I am found of them that sought me not: I said, </a:t>
            </a:r>
            <a:r>
              <a:rPr lang="en-US" b="1" dirty="0"/>
              <a:t>Behold me, behold me, unto a nation that was not called by my name</a:t>
            </a:r>
            <a:r>
              <a:rPr lang="en-US" dirty="0"/>
              <a:t>. 2 I have spread out my hands all the day unto a rebellious people, that walk in a way that is not good, after their own thoughts; 3 a people that provoke me to my face continually, sacrificing in gardens, and burning incense upon bricks; 4 that sit among the graves, and lodge in the secret places; that eat swine's flesh, and broth of abominable things is in their vessels; 5 that say, Stand by thyself, come not near to me, for I am holier than thou. These are a smoke in my nose, a fire that burneth all the day. 6 Behold, it is written before me: I will not keep silence, but will recompense, yea, I will recompense into their bosom, 7 your own iniquities, and the iniquities of your fathers together, saith Jehovah, that have burned incense upon the mountains, and blasphemed me upon the hills; therefore will I first measure their work into their bosom. 8 Thus saith Jehovah, As the new wine is found in the cluster, and one saith, Destroy it not, for a blessing is in it: </a:t>
            </a:r>
            <a:r>
              <a:rPr lang="en-US" b="1" dirty="0"/>
              <a:t>so will I do for my servants' sake, that I may not destroy them all. 9 And I will bring forth a seed out of Jacob, and out of Judah an inheritor of my mountains; and my chosen shall inherit it, and my servants shall dwell there. 10 And Sharon shall be a fold of flocks, and the valley of Achor a place for herds to lie down in, for my people that have sought me</a:t>
            </a:r>
            <a:r>
              <a:rPr lang="en-US" dirty="0"/>
              <a:t>.”</a:t>
            </a:r>
          </a:p>
          <a:p>
            <a:endParaRPr lang="en-US" dirty="0"/>
          </a:p>
          <a:p>
            <a:r>
              <a:rPr lang="en-US" b="1" dirty="0"/>
              <a:t>Exodus 25:8-9</a:t>
            </a:r>
            <a:r>
              <a:rPr lang="en-US" dirty="0"/>
              <a:t> – “8 And let them make me a sanctuary, </a:t>
            </a:r>
            <a:r>
              <a:rPr lang="en-US" b="1" dirty="0"/>
              <a:t>that I may dwell among them</a:t>
            </a:r>
            <a:r>
              <a:rPr lang="en-US" dirty="0"/>
              <a:t>. 9 According to all that I show thee, the pattern of the tabernacle, and the pattern of all the furniture thereof, even so shall ye make it.”</a:t>
            </a:r>
          </a:p>
          <a:p>
            <a:r>
              <a:rPr lang="en-US" b="1" dirty="0"/>
              <a:t>Exodus 29:43-46</a:t>
            </a:r>
            <a:r>
              <a:rPr lang="en-US" dirty="0"/>
              <a:t> – “43 And there I will meet with the children of Israel; and (the Tent) shall be sanctified by my glory. 44 And I will sanctify the tent of meeting, and the altar: Aaron also and his sons will I sanctify, to minister to me in the priest's office. 45 And </a:t>
            </a:r>
            <a:r>
              <a:rPr lang="en-US" b="1" dirty="0"/>
              <a:t>I will dwell among the children of Israel, and will be their God</a:t>
            </a:r>
            <a:r>
              <a:rPr lang="en-US" dirty="0"/>
              <a:t>. 46 And they shall know that I am Jehovah their God, that brought them forth out of the land of Egypt, that I might dwell among them: I am Jehovah their God.”</a:t>
            </a:r>
          </a:p>
          <a:p>
            <a:r>
              <a:rPr lang="en-US" b="1" dirty="0"/>
              <a:t>Ezekiel 37:26-28</a:t>
            </a:r>
            <a:r>
              <a:rPr lang="en-US" dirty="0"/>
              <a:t> – “26 Moreover I will make a covenant of peace with them; it shall be an everlasting covenant with them; and I will place them, and multiply them, and will set my sanctuary in the midst of them for evermore. 27 My tabernacle also shall be with them; and </a:t>
            </a:r>
            <a:r>
              <a:rPr lang="en-US" b="1" dirty="0"/>
              <a:t>I will be their God, and they shall be my people</a:t>
            </a:r>
            <a:r>
              <a:rPr lang="en-US" dirty="0"/>
              <a:t>. 28 And the nations shall know that I am Jehovah that sanctifieth Israel, when my sanctuary shall be in the midst of them for evermore.”</a:t>
            </a:r>
          </a:p>
          <a:p>
            <a:pPr defTabSz="934844">
              <a:defRPr/>
            </a:pPr>
            <a:r>
              <a:rPr lang="en-US" b="1" dirty="0"/>
              <a:t>II Corinthians 6:16</a:t>
            </a:r>
            <a:r>
              <a:rPr lang="en-US" dirty="0"/>
              <a:t> – “And what agreement hath a temple of God with idols? for we are a temple of the living God; even as God said, </a:t>
            </a:r>
            <a:r>
              <a:rPr lang="en-US" b="1" dirty="0"/>
              <a:t>I will dwell in them, and walk in them; and I will be their God</a:t>
            </a:r>
            <a:r>
              <a:rPr lang="en-US" dirty="0"/>
              <a:t>, and they shall be my people.”</a:t>
            </a:r>
          </a:p>
          <a:p>
            <a:endParaRPr lang="en-US" dirty="0"/>
          </a:p>
          <a:p>
            <a:r>
              <a:rPr lang="en-US" b="1" dirty="0"/>
              <a:t>Exodus 25:8-9</a:t>
            </a:r>
            <a:r>
              <a:rPr lang="en-US" dirty="0"/>
              <a:t> – “8 And let them </a:t>
            </a:r>
            <a:r>
              <a:rPr lang="en-US" b="1" dirty="0"/>
              <a:t>make me a sanctuary</a:t>
            </a:r>
            <a:r>
              <a:rPr lang="en-US" dirty="0"/>
              <a:t>, that I may dwell among them. 9 </a:t>
            </a:r>
            <a:r>
              <a:rPr lang="en-US" b="1" dirty="0"/>
              <a:t>According to</a:t>
            </a:r>
            <a:r>
              <a:rPr lang="en-US" dirty="0"/>
              <a:t> all that I show thee, </a:t>
            </a:r>
            <a:r>
              <a:rPr lang="en-US" b="1" dirty="0"/>
              <a:t>the pattern</a:t>
            </a:r>
            <a:r>
              <a:rPr lang="en-US" dirty="0"/>
              <a:t> of the tabernacle, and </a:t>
            </a:r>
            <a:r>
              <a:rPr lang="en-US" b="1" dirty="0"/>
              <a:t>the pattern</a:t>
            </a:r>
            <a:r>
              <a:rPr lang="en-US" dirty="0"/>
              <a:t> of all the furniture thereof, </a:t>
            </a:r>
            <a:r>
              <a:rPr lang="en-US" b="1" dirty="0"/>
              <a:t>even so shall ye make it</a:t>
            </a:r>
            <a:r>
              <a:rPr lang="en-US" dirty="0"/>
              <a:t>.”</a:t>
            </a:r>
          </a:p>
          <a:p>
            <a:r>
              <a:rPr lang="en-US" b="1" dirty="0"/>
              <a:t>Exodus 39:32</a:t>
            </a:r>
            <a:r>
              <a:rPr lang="en-US" dirty="0"/>
              <a:t> – “Thus was finished all the work of the tabernacle of the tent of meeting: and the children of Israel did </a:t>
            </a:r>
            <a:r>
              <a:rPr lang="en-US" b="1" dirty="0"/>
              <a:t>according to all that Jehovah commanded</a:t>
            </a:r>
            <a:r>
              <a:rPr lang="en-US" dirty="0"/>
              <a:t> Moses; so did they.”</a:t>
            </a:r>
          </a:p>
          <a:p>
            <a:r>
              <a:rPr lang="en-US" b="1" dirty="0"/>
              <a:t>Exodus 40:34</a:t>
            </a:r>
            <a:r>
              <a:rPr lang="en-US" dirty="0"/>
              <a:t> – “Then the cloud covered the tent of meeting, and </a:t>
            </a:r>
            <a:r>
              <a:rPr lang="en-US" b="1" dirty="0"/>
              <a:t>the glory of Jehovah filled the tabernacle</a:t>
            </a:r>
            <a:r>
              <a:rPr lang="en-US" dirty="0"/>
              <a:t>.”</a:t>
            </a:r>
          </a:p>
        </p:txBody>
      </p:sp>
      <p:sp>
        <p:nvSpPr>
          <p:cNvPr id="4" name="Slide Number Placeholder 3"/>
          <p:cNvSpPr>
            <a:spLocks noGrp="1"/>
          </p:cNvSpPr>
          <p:nvPr>
            <p:ph type="sldNum" sz="quarter" idx="5"/>
          </p:nvPr>
        </p:nvSpPr>
        <p:spPr/>
        <p:txBody>
          <a:bodyPr/>
          <a:lstStyle/>
          <a:p>
            <a:fld id="{A7537E09-8CDC-49D3-9570-6E51C012CF89}" type="slidenum">
              <a:rPr lang="en-US" smtClean="0"/>
              <a:t>7</a:t>
            </a:fld>
            <a:endParaRPr lang="en-US"/>
          </a:p>
        </p:txBody>
      </p:sp>
      <p:sp>
        <p:nvSpPr>
          <p:cNvPr id="5" name="Date Placeholder 4">
            <a:extLst>
              <a:ext uri="{FF2B5EF4-FFF2-40B4-BE49-F238E27FC236}">
                <a16:creationId xmlns:a16="http://schemas.microsoft.com/office/drawing/2014/main" id="{890C803E-9B82-5BB6-1EAD-D5EB4F821CFE}"/>
              </a:ext>
            </a:extLst>
          </p:cNvPr>
          <p:cNvSpPr>
            <a:spLocks noGrp="1"/>
          </p:cNvSpPr>
          <p:nvPr>
            <p:ph type="dt" idx="1"/>
          </p:nvPr>
        </p:nvSpPr>
        <p:spPr/>
        <p:txBody>
          <a:bodyPr/>
          <a:lstStyle/>
          <a:p>
            <a:r>
              <a:rPr lang="en-US"/>
              <a:t>12/10/2023 pm</a:t>
            </a:r>
          </a:p>
        </p:txBody>
      </p:sp>
      <p:sp>
        <p:nvSpPr>
          <p:cNvPr id="6" name="Footer Placeholder 5">
            <a:extLst>
              <a:ext uri="{FF2B5EF4-FFF2-40B4-BE49-F238E27FC236}">
                <a16:creationId xmlns:a16="http://schemas.microsoft.com/office/drawing/2014/main" id="{733A37EC-D94C-67A0-A85D-D09E3851D78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2413442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Hebrews 8:4-6</a:t>
            </a:r>
            <a:r>
              <a:rPr lang="en-US" dirty="0"/>
              <a:t> – “4 Now if he were on earth, he would not be a priest at all, seeing there are those who offer the gifts according to the law; 5 who serve (that which is) a copy and shadow of the heavenly things, even as Moses is warned (of God) when he is about to make the tabernacle: for, See, saith he, that thou make all things according to the pattern that was showed thee in the mount. 6 But now hath he obtained a ministry the </a:t>
            </a:r>
            <a:r>
              <a:rPr lang="en-US" b="1" dirty="0"/>
              <a:t>more excellent</a:t>
            </a:r>
            <a:r>
              <a:rPr lang="en-US" dirty="0"/>
              <a:t>, by so much as he is also the mediator of </a:t>
            </a:r>
            <a:r>
              <a:rPr lang="en-US" b="1" dirty="0"/>
              <a:t>a better covenant</a:t>
            </a:r>
            <a:r>
              <a:rPr lang="en-US" dirty="0"/>
              <a:t>, which hath been enacted upon </a:t>
            </a:r>
            <a:r>
              <a:rPr lang="en-US" b="1" dirty="0"/>
              <a:t>better promises</a:t>
            </a:r>
            <a:r>
              <a:rPr lang="en-US" dirty="0"/>
              <a:t>.”</a:t>
            </a:r>
          </a:p>
          <a:p>
            <a:endParaRPr lang="en-US" dirty="0"/>
          </a:p>
          <a:p>
            <a:r>
              <a:rPr lang="en-US" b="1" dirty="0"/>
              <a:t>Hebrews 9:1, 6, 11, 23-24</a:t>
            </a:r>
            <a:r>
              <a:rPr lang="en-US" dirty="0"/>
              <a:t> – “1 Now even a first (covenant) had ordinances of divine service, and its sanctuary, (a sanctuary) of this world … 6 Now these things having been thus prepared, the priests go in continually into the first tabernacle, accomplishing the services … 11 But Christ having come a high priest of the good things to come, through </a:t>
            </a:r>
            <a:r>
              <a:rPr lang="en-US" b="1" dirty="0"/>
              <a:t>the greater and more perfect tabernacle</a:t>
            </a:r>
            <a:r>
              <a:rPr lang="en-US" dirty="0"/>
              <a:t>, not made with hands, that is to say, not of this creation … 23 It was necessary therefore that the copies of the things in the heavens should be cleansed with these; but </a:t>
            </a:r>
            <a:r>
              <a:rPr lang="en-US" b="1" dirty="0"/>
              <a:t>the heavenly things</a:t>
            </a:r>
            <a:r>
              <a:rPr lang="en-US" dirty="0"/>
              <a:t> themselves with better sacrifices than these. 24 For Christ entered not into a holy place made with hands, like in pattern to the true; but </a:t>
            </a:r>
            <a:r>
              <a:rPr lang="en-US" b="1" dirty="0"/>
              <a:t>into heaven itself</a:t>
            </a:r>
            <a:r>
              <a:rPr lang="en-US" dirty="0"/>
              <a:t>, now to appear before the face of God for us”</a:t>
            </a:r>
          </a:p>
          <a:p>
            <a:r>
              <a:rPr lang="en-US" b="1" dirty="0"/>
              <a:t>I Peter 2:2-6</a:t>
            </a:r>
            <a:r>
              <a:rPr lang="en-US" dirty="0"/>
              <a:t> – “2 as newborn babes, </a:t>
            </a:r>
            <a:r>
              <a:rPr lang="en-US" b="1" dirty="0"/>
              <a:t>long for the spiritual milk</a:t>
            </a:r>
            <a:r>
              <a:rPr lang="en-US" dirty="0"/>
              <a:t> which is without guile, that ye may grow thereby unto salvation; 3 if ye have tasted that the Lord is gracious: 4 unto whom coming, a living stone, rejected indeed of men, but </a:t>
            </a:r>
            <a:r>
              <a:rPr lang="en-US" b="1" dirty="0"/>
              <a:t>with God elect, precious</a:t>
            </a:r>
            <a:r>
              <a:rPr lang="en-US" dirty="0"/>
              <a:t>, 5 ye also, as living stones, are built up a spiritual house, to be </a:t>
            </a:r>
            <a:r>
              <a:rPr lang="en-US" b="1" dirty="0"/>
              <a:t>a holy priesthood</a:t>
            </a:r>
            <a:r>
              <a:rPr lang="en-US" dirty="0"/>
              <a:t>, to </a:t>
            </a:r>
            <a:r>
              <a:rPr lang="en-US" b="1" dirty="0"/>
              <a:t>offer up spiritual sacrifices</a:t>
            </a:r>
            <a:r>
              <a:rPr lang="en-US" dirty="0"/>
              <a:t>, acceptable to God through Jesus Christ. 6 Because it is contained in scripture, Behold, </a:t>
            </a:r>
            <a:r>
              <a:rPr lang="en-US" b="1" dirty="0"/>
              <a:t>I lay in Zion a chief corner stone</a:t>
            </a:r>
            <a:r>
              <a:rPr lang="en-US" dirty="0"/>
              <a:t>, elect, precious: And he that believeth on him shall not be put to shame.”</a:t>
            </a:r>
          </a:p>
          <a:p>
            <a:endParaRPr lang="en-US" dirty="0"/>
          </a:p>
          <a:p>
            <a:r>
              <a:rPr lang="en-US" b="1" dirty="0"/>
              <a:t>II Timothy 1:13</a:t>
            </a:r>
            <a:r>
              <a:rPr lang="en-US" dirty="0"/>
              <a:t> – “</a:t>
            </a:r>
            <a:r>
              <a:rPr lang="en-US" b="1" dirty="0"/>
              <a:t>Hold the pattern</a:t>
            </a:r>
            <a:r>
              <a:rPr lang="en-US" dirty="0"/>
              <a:t> of sound words which thou hast heard from me, in faith and love which is in Christ Jesus.”</a:t>
            </a:r>
          </a:p>
          <a:p>
            <a:r>
              <a:rPr lang="en-US" b="1" dirty="0"/>
              <a:t>II Thessalonians 2:15</a:t>
            </a:r>
            <a:r>
              <a:rPr lang="en-US" dirty="0"/>
              <a:t> – “So then, brethren, stand fast, and </a:t>
            </a:r>
            <a:r>
              <a:rPr lang="en-US" b="1" dirty="0"/>
              <a:t>hold the traditions</a:t>
            </a:r>
            <a:r>
              <a:rPr lang="en-US" dirty="0"/>
              <a:t> which ye were taught, whether by word, or by epistle of ours.”</a:t>
            </a:r>
          </a:p>
          <a:p>
            <a:r>
              <a:rPr lang="en-US" b="1" dirty="0"/>
              <a:t>II John 8-11</a:t>
            </a:r>
            <a:r>
              <a:rPr lang="en-US" dirty="0"/>
              <a:t> – “8 </a:t>
            </a:r>
            <a:r>
              <a:rPr lang="en-US" b="1" dirty="0"/>
              <a:t>Look to yourselves</a:t>
            </a:r>
            <a:r>
              <a:rPr lang="en-US" dirty="0"/>
              <a:t>, that ye lose not the things which we have wrought, but that ye receive a full reward. 9 Whosoever goeth onward and abideth not in the teaching of Christ, hath not God: he that abideth in the teaching, the same hath both the Father and the Son. 10 If any one cometh unto you, and bringeth not this teaching, receive him not into (your) house, and give him no greeting: 11 for he that giveth him greeting partaketh in his evil works.”</a:t>
            </a:r>
          </a:p>
        </p:txBody>
      </p:sp>
      <p:sp>
        <p:nvSpPr>
          <p:cNvPr id="4" name="Slide Number Placeholder 3"/>
          <p:cNvSpPr>
            <a:spLocks noGrp="1"/>
          </p:cNvSpPr>
          <p:nvPr>
            <p:ph type="sldNum" sz="quarter" idx="5"/>
          </p:nvPr>
        </p:nvSpPr>
        <p:spPr/>
        <p:txBody>
          <a:bodyPr/>
          <a:lstStyle/>
          <a:p>
            <a:fld id="{A7537E09-8CDC-49D3-9570-6E51C012CF89}" type="slidenum">
              <a:rPr lang="en-US" smtClean="0"/>
              <a:t>8</a:t>
            </a:fld>
            <a:endParaRPr lang="en-US"/>
          </a:p>
        </p:txBody>
      </p:sp>
      <p:sp>
        <p:nvSpPr>
          <p:cNvPr id="5" name="Date Placeholder 4">
            <a:extLst>
              <a:ext uri="{FF2B5EF4-FFF2-40B4-BE49-F238E27FC236}">
                <a16:creationId xmlns:a16="http://schemas.microsoft.com/office/drawing/2014/main" id="{DBE4E027-7D2E-DF6B-6964-E68691752BC1}"/>
              </a:ext>
            </a:extLst>
          </p:cNvPr>
          <p:cNvSpPr>
            <a:spLocks noGrp="1"/>
          </p:cNvSpPr>
          <p:nvPr>
            <p:ph type="dt" idx="1"/>
          </p:nvPr>
        </p:nvSpPr>
        <p:spPr/>
        <p:txBody>
          <a:bodyPr/>
          <a:lstStyle/>
          <a:p>
            <a:r>
              <a:rPr lang="en-US"/>
              <a:t>12/10/2023 pm</a:t>
            </a:r>
          </a:p>
        </p:txBody>
      </p:sp>
      <p:sp>
        <p:nvSpPr>
          <p:cNvPr id="6" name="Footer Placeholder 5">
            <a:extLst>
              <a:ext uri="{FF2B5EF4-FFF2-40B4-BE49-F238E27FC236}">
                <a16:creationId xmlns:a16="http://schemas.microsoft.com/office/drawing/2014/main" id="{63EC84EE-BC83-9130-88CB-E1BE802D8A1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7121298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10:8</a:t>
            </a:r>
            <a:r>
              <a:rPr lang="en-US" dirty="0"/>
              <a:t> – “But what does it say? ‘The word is near you, in your mouth and in your heart’ (that is, the word of faith that we proclaim)”</a:t>
            </a:r>
          </a:p>
          <a:p>
            <a:r>
              <a:rPr lang="en-US" b="1" dirty="0"/>
              <a:t>Romans 10:11</a:t>
            </a:r>
            <a:r>
              <a:rPr lang="en-US" dirty="0"/>
              <a:t> – “For the Scripture says, ‘Everyone who believes in him will not be put to shame.’”</a:t>
            </a:r>
          </a:p>
        </p:txBody>
      </p:sp>
      <p:sp>
        <p:nvSpPr>
          <p:cNvPr id="4" name="Slide Number Placeholder 3"/>
          <p:cNvSpPr>
            <a:spLocks noGrp="1"/>
          </p:cNvSpPr>
          <p:nvPr>
            <p:ph type="sldNum" sz="quarter" idx="5"/>
          </p:nvPr>
        </p:nvSpPr>
        <p:spPr/>
        <p:txBody>
          <a:bodyPr/>
          <a:lstStyle/>
          <a:p>
            <a:pPr defTabSz="1012035" fontAlgn="base">
              <a:spcBef>
                <a:spcPct val="0"/>
              </a:spcBef>
              <a:spcAft>
                <a:spcPct val="0"/>
              </a:spcAft>
              <a:defRPr/>
            </a:pPr>
            <a:fld id="{3AF42B02-11F3-4BD2-B2E3-53F42D06C240}" type="slidenum">
              <a:rPr lang="en-US" altLang="en-US" sz="1400">
                <a:solidFill>
                  <a:srgbClr val="000000"/>
                </a:solidFill>
                <a:latin typeface="Arial" panose="020B0604020202020204" pitchFamily="34" charset="0"/>
              </a:rPr>
              <a:pPr defTabSz="1012035" fontAlgn="base">
                <a:spcBef>
                  <a:spcPct val="0"/>
                </a:spcBef>
                <a:spcAft>
                  <a:spcPct val="0"/>
                </a:spcAft>
                <a:defRPr/>
              </a:pPr>
              <a:t>9</a:t>
            </a:fld>
            <a:endParaRPr lang="en-US" altLang="en-US" sz="14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1012035" fontAlgn="base">
              <a:spcBef>
                <a:spcPct val="0"/>
              </a:spcBef>
              <a:spcAft>
                <a:spcPct val="0"/>
              </a:spcAft>
              <a:defRPr/>
            </a:pPr>
            <a:r>
              <a:rPr lang="en-US" altLang="en-US" sz="1400">
                <a:solidFill>
                  <a:srgbClr val="000000"/>
                </a:solidFill>
                <a:latin typeface="Arial" panose="020B0604020202020204" pitchFamily="34" charset="0"/>
              </a:rPr>
              <a:t>12/10/2023 pm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1012035" fontAlgn="base">
              <a:spcBef>
                <a:spcPct val="0"/>
              </a:spcBef>
              <a:spcAft>
                <a:spcPct val="0"/>
              </a:spcAft>
              <a:defRPr/>
            </a:pPr>
            <a:r>
              <a:rPr lang="en-US" altLang="en-US" sz="14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“Repent therefore, and turn again, that your sins may be blotted out”</a:t>
            </a:r>
          </a:p>
          <a:p>
            <a:r>
              <a:rPr lang="en-US" b="1" dirty="0"/>
              <a:t>I John 4:15</a:t>
            </a:r>
            <a:r>
              <a:rPr lang="en-US" dirty="0"/>
              <a:t> – “Whoever confesses that Jesus is the Son of God, God abides in him, and he in God.”</a:t>
            </a:r>
          </a:p>
        </p:txBody>
      </p:sp>
      <p:sp>
        <p:nvSpPr>
          <p:cNvPr id="4" name="Slide Number Placeholder 3"/>
          <p:cNvSpPr>
            <a:spLocks noGrp="1"/>
          </p:cNvSpPr>
          <p:nvPr>
            <p:ph type="sldNum" sz="quarter" idx="5"/>
          </p:nvPr>
        </p:nvSpPr>
        <p:spPr/>
        <p:txBody>
          <a:bodyPr/>
          <a:lstStyle/>
          <a:p>
            <a:pPr defTabSz="1012035" fontAlgn="base">
              <a:spcBef>
                <a:spcPct val="0"/>
              </a:spcBef>
              <a:spcAft>
                <a:spcPct val="0"/>
              </a:spcAft>
              <a:defRPr/>
            </a:pPr>
            <a:fld id="{3AF42B02-11F3-4BD2-B2E3-53F42D06C240}" type="slidenum">
              <a:rPr lang="en-US" altLang="en-US" sz="1400">
                <a:solidFill>
                  <a:srgbClr val="000000"/>
                </a:solidFill>
                <a:latin typeface="Arial" panose="020B0604020202020204" pitchFamily="34" charset="0"/>
              </a:rPr>
              <a:pPr defTabSz="1012035" fontAlgn="base">
                <a:spcBef>
                  <a:spcPct val="0"/>
                </a:spcBef>
                <a:spcAft>
                  <a:spcPct val="0"/>
                </a:spcAft>
                <a:defRPr/>
              </a:pPr>
              <a:t>10</a:t>
            </a:fld>
            <a:endParaRPr lang="en-US" altLang="en-US" sz="14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1012035" fontAlgn="base">
              <a:spcBef>
                <a:spcPct val="0"/>
              </a:spcBef>
              <a:spcAft>
                <a:spcPct val="0"/>
              </a:spcAft>
              <a:defRPr/>
            </a:pPr>
            <a:r>
              <a:rPr lang="en-US" altLang="en-US" sz="1400">
                <a:solidFill>
                  <a:srgbClr val="000000"/>
                </a:solidFill>
                <a:latin typeface="Arial" panose="020B0604020202020204" pitchFamily="34" charset="0"/>
              </a:rPr>
              <a:t>12/10/2023 pm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1012035" fontAlgn="base">
              <a:spcBef>
                <a:spcPct val="0"/>
              </a:spcBef>
              <a:spcAft>
                <a:spcPct val="0"/>
              </a:spcAft>
              <a:defRPr/>
            </a:pPr>
            <a:r>
              <a:rPr lang="en-US" altLang="en-US" sz="14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800486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2CCFB1C-97DB-C94D-9C3B-640C7D24F402}" type="datetimeFigureOut">
              <a:rPr lang="en-US" smtClean="0"/>
              <a:t>12/10/2023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48F56-E6AC-804E-BA62-43267EAAB300}" type="slidenum">
              <a:rPr lang="en-US" smtClean="0"/>
              <a:t>‹#›</a:t>
            </a:fld>
            <a:endParaRPr lang="en-US"/>
          </a:p>
        </p:txBody>
      </p:sp>
    </p:spTree>
    <p:extLst>
      <p:ext uri="{BB962C8B-B14F-4D97-AF65-F5344CB8AC3E}">
        <p14:creationId xmlns:p14="http://schemas.microsoft.com/office/powerpoint/2010/main" val="2100749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CCFB1C-97DB-C94D-9C3B-640C7D24F402}" type="datetimeFigureOut">
              <a:rPr lang="en-US" smtClean="0"/>
              <a:t>12/10/2023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48F56-E6AC-804E-BA62-43267EAAB300}" type="slidenum">
              <a:rPr lang="en-US" smtClean="0"/>
              <a:t>‹#›</a:t>
            </a:fld>
            <a:endParaRPr lang="en-US"/>
          </a:p>
        </p:txBody>
      </p:sp>
    </p:spTree>
    <p:extLst>
      <p:ext uri="{BB962C8B-B14F-4D97-AF65-F5344CB8AC3E}">
        <p14:creationId xmlns:p14="http://schemas.microsoft.com/office/powerpoint/2010/main" val="188730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CCFB1C-97DB-C94D-9C3B-640C7D24F402}" type="datetimeFigureOut">
              <a:rPr lang="en-US" smtClean="0"/>
              <a:t>12/10/2023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48F56-E6AC-804E-BA62-43267EAAB300}" type="slidenum">
              <a:rPr lang="en-US" smtClean="0"/>
              <a:t>‹#›</a:t>
            </a:fld>
            <a:endParaRPr lang="en-US"/>
          </a:p>
        </p:txBody>
      </p:sp>
    </p:spTree>
    <p:extLst>
      <p:ext uri="{BB962C8B-B14F-4D97-AF65-F5344CB8AC3E}">
        <p14:creationId xmlns:p14="http://schemas.microsoft.com/office/powerpoint/2010/main" val="3499706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CCFB1C-97DB-C94D-9C3B-640C7D24F402}" type="datetimeFigureOut">
              <a:rPr lang="en-US" smtClean="0"/>
              <a:t>12/10/2023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48F56-E6AC-804E-BA62-43267EAAB300}" type="slidenum">
              <a:rPr lang="en-US" smtClean="0"/>
              <a:t>‹#›</a:t>
            </a:fld>
            <a:endParaRPr lang="en-US"/>
          </a:p>
        </p:txBody>
      </p:sp>
    </p:spTree>
    <p:extLst>
      <p:ext uri="{BB962C8B-B14F-4D97-AF65-F5344CB8AC3E}">
        <p14:creationId xmlns:p14="http://schemas.microsoft.com/office/powerpoint/2010/main" val="2185728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CCFB1C-97DB-C94D-9C3B-640C7D24F402}" type="datetimeFigureOut">
              <a:rPr lang="en-US" smtClean="0"/>
              <a:t>12/10/2023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48F56-E6AC-804E-BA62-43267EAAB300}" type="slidenum">
              <a:rPr lang="en-US" smtClean="0"/>
              <a:t>‹#›</a:t>
            </a:fld>
            <a:endParaRPr lang="en-US"/>
          </a:p>
        </p:txBody>
      </p:sp>
    </p:spTree>
    <p:extLst>
      <p:ext uri="{BB962C8B-B14F-4D97-AF65-F5344CB8AC3E}">
        <p14:creationId xmlns:p14="http://schemas.microsoft.com/office/powerpoint/2010/main" val="1343129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2CCFB1C-97DB-C94D-9C3B-640C7D24F402}" type="datetimeFigureOut">
              <a:rPr lang="en-US" smtClean="0"/>
              <a:t>12/10/2023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148F56-E6AC-804E-BA62-43267EAAB300}" type="slidenum">
              <a:rPr lang="en-US" smtClean="0"/>
              <a:t>‹#›</a:t>
            </a:fld>
            <a:endParaRPr lang="en-US"/>
          </a:p>
        </p:txBody>
      </p:sp>
    </p:spTree>
    <p:extLst>
      <p:ext uri="{BB962C8B-B14F-4D97-AF65-F5344CB8AC3E}">
        <p14:creationId xmlns:p14="http://schemas.microsoft.com/office/powerpoint/2010/main" val="314988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2CCFB1C-97DB-C94D-9C3B-640C7D24F402}" type="datetimeFigureOut">
              <a:rPr lang="en-US" smtClean="0"/>
              <a:t>12/10/2023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148F56-E6AC-804E-BA62-43267EAAB300}" type="slidenum">
              <a:rPr lang="en-US" smtClean="0"/>
              <a:t>‹#›</a:t>
            </a:fld>
            <a:endParaRPr lang="en-US"/>
          </a:p>
        </p:txBody>
      </p:sp>
    </p:spTree>
    <p:extLst>
      <p:ext uri="{BB962C8B-B14F-4D97-AF65-F5344CB8AC3E}">
        <p14:creationId xmlns:p14="http://schemas.microsoft.com/office/powerpoint/2010/main" val="1536714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2CCFB1C-97DB-C94D-9C3B-640C7D24F402}" type="datetimeFigureOut">
              <a:rPr lang="en-US" smtClean="0"/>
              <a:t>12/10/2023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148F56-E6AC-804E-BA62-43267EAAB300}" type="slidenum">
              <a:rPr lang="en-US" smtClean="0"/>
              <a:t>‹#›</a:t>
            </a:fld>
            <a:endParaRPr lang="en-US"/>
          </a:p>
        </p:txBody>
      </p:sp>
    </p:spTree>
    <p:extLst>
      <p:ext uri="{BB962C8B-B14F-4D97-AF65-F5344CB8AC3E}">
        <p14:creationId xmlns:p14="http://schemas.microsoft.com/office/powerpoint/2010/main" val="433784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CCFB1C-97DB-C94D-9C3B-640C7D24F402}" type="datetimeFigureOut">
              <a:rPr lang="en-US" smtClean="0"/>
              <a:t>12/10/2023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148F56-E6AC-804E-BA62-43267EAAB300}" type="slidenum">
              <a:rPr lang="en-US" smtClean="0"/>
              <a:t>‹#›</a:t>
            </a:fld>
            <a:endParaRPr lang="en-US"/>
          </a:p>
        </p:txBody>
      </p:sp>
    </p:spTree>
    <p:extLst>
      <p:ext uri="{BB962C8B-B14F-4D97-AF65-F5344CB8AC3E}">
        <p14:creationId xmlns:p14="http://schemas.microsoft.com/office/powerpoint/2010/main" val="1758405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CCFB1C-97DB-C94D-9C3B-640C7D24F402}" type="datetimeFigureOut">
              <a:rPr lang="en-US" smtClean="0"/>
              <a:t>12/10/2023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148F56-E6AC-804E-BA62-43267EAAB300}" type="slidenum">
              <a:rPr lang="en-US" smtClean="0"/>
              <a:t>‹#›</a:t>
            </a:fld>
            <a:endParaRPr lang="en-US"/>
          </a:p>
        </p:txBody>
      </p:sp>
    </p:spTree>
    <p:extLst>
      <p:ext uri="{BB962C8B-B14F-4D97-AF65-F5344CB8AC3E}">
        <p14:creationId xmlns:p14="http://schemas.microsoft.com/office/powerpoint/2010/main" val="4180191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CCFB1C-97DB-C94D-9C3B-640C7D24F402}" type="datetimeFigureOut">
              <a:rPr lang="en-US" smtClean="0"/>
              <a:t>12/10/2023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148F56-E6AC-804E-BA62-43267EAAB300}" type="slidenum">
              <a:rPr lang="en-US" smtClean="0"/>
              <a:t>‹#›</a:t>
            </a:fld>
            <a:endParaRPr lang="en-US"/>
          </a:p>
        </p:txBody>
      </p:sp>
    </p:spTree>
    <p:extLst>
      <p:ext uri="{BB962C8B-B14F-4D97-AF65-F5344CB8AC3E}">
        <p14:creationId xmlns:p14="http://schemas.microsoft.com/office/powerpoint/2010/main" val="3819347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CCFB1C-97DB-C94D-9C3B-640C7D24F402}" type="datetimeFigureOut">
              <a:rPr lang="en-US" smtClean="0"/>
              <a:t>12/10/2023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148F56-E6AC-804E-BA62-43267EAAB300}" type="slidenum">
              <a:rPr lang="en-US" smtClean="0"/>
              <a:t>‹#›</a:t>
            </a:fld>
            <a:endParaRPr lang="en-US"/>
          </a:p>
        </p:txBody>
      </p:sp>
    </p:spTree>
    <p:extLst>
      <p:ext uri="{BB962C8B-B14F-4D97-AF65-F5344CB8AC3E}">
        <p14:creationId xmlns:p14="http://schemas.microsoft.com/office/powerpoint/2010/main" val="11198242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low angle view of a building&#10;&#10;Description automatically generated">
            <a:extLst>
              <a:ext uri="{FF2B5EF4-FFF2-40B4-BE49-F238E27FC236}">
                <a16:creationId xmlns:a16="http://schemas.microsoft.com/office/drawing/2014/main" id="{02B4FADC-1BA9-DAE0-60FE-28783F6E70E9}"/>
              </a:ext>
            </a:extLst>
          </p:cNvPr>
          <p:cNvPicPr>
            <a:picLocks noChangeAspect="1"/>
          </p:cNvPicPr>
          <p:nvPr/>
        </p:nvPicPr>
        <p:blipFill>
          <a:blip r:embed="rId2"/>
          <a:stretch>
            <a:fillRect/>
          </a:stretch>
        </p:blipFill>
        <p:spPr>
          <a:xfrm>
            <a:off x="0" y="0"/>
            <a:ext cx="9144000" cy="6858000"/>
          </a:xfrm>
          <a:prstGeom prst="rect">
            <a:avLst/>
          </a:prstGeom>
        </p:spPr>
      </p:pic>
      <p:sp>
        <p:nvSpPr>
          <p:cNvPr id="2" name="TextBox 1">
            <a:extLst>
              <a:ext uri="{FF2B5EF4-FFF2-40B4-BE49-F238E27FC236}">
                <a16:creationId xmlns:a16="http://schemas.microsoft.com/office/drawing/2014/main" id="{9EE9F379-3A8D-ECA8-2A3D-24F056E26FD5}"/>
              </a:ext>
            </a:extLst>
          </p:cNvPr>
          <p:cNvSpPr txBox="1"/>
          <p:nvPr/>
        </p:nvSpPr>
        <p:spPr>
          <a:xfrm>
            <a:off x="5071621" y="2134355"/>
            <a:ext cx="3167406" cy="3046988"/>
          </a:xfrm>
          <a:prstGeom prst="rect">
            <a:avLst/>
          </a:prstGeom>
          <a:noFill/>
        </p:spPr>
        <p:txBody>
          <a:bodyPr wrap="square" rtlCol="0">
            <a:spAutoFit/>
          </a:bodyPr>
          <a:lstStyle/>
          <a:p>
            <a:r>
              <a:rPr lang="en-US" sz="3200" dirty="0"/>
              <a:t>THE</a:t>
            </a:r>
          </a:p>
          <a:p>
            <a:r>
              <a:rPr lang="en-US" sz="4800" b="1" dirty="0"/>
              <a:t>PRECEDENT</a:t>
            </a:r>
            <a:endParaRPr lang="en-US" sz="3200" b="1" dirty="0"/>
          </a:p>
          <a:p>
            <a:r>
              <a:rPr lang="en-US" sz="3200" dirty="0"/>
              <a:t>FOR THE PRESENT </a:t>
            </a:r>
            <a:r>
              <a:rPr lang="en-US" sz="4800" b="1" dirty="0"/>
              <a:t>PATTERN</a:t>
            </a:r>
          </a:p>
          <a:p>
            <a:r>
              <a:rPr lang="en-US" sz="3200" i="1" dirty="0"/>
              <a:t>II Timothy 1:13</a:t>
            </a:r>
          </a:p>
        </p:txBody>
      </p:sp>
    </p:spTree>
    <p:extLst>
      <p:ext uri="{BB962C8B-B14F-4D97-AF65-F5344CB8AC3E}">
        <p14:creationId xmlns:p14="http://schemas.microsoft.com/office/powerpoint/2010/main" val="10981395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background with a sign and a couple of metal bars&#10;&#10;Description automatically generated with medium confidence">
            <a:extLst>
              <a:ext uri="{FF2B5EF4-FFF2-40B4-BE49-F238E27FC236}">
                <a16:creationId xmlns:a16="http://schemas.microsoft.com/office/drawing/2014/main" id="{AB960652-1144-C308-BBBB-F4119DAC211A}"/>
              </a:ext>
            </a:extLst>
          </p:cNvPr>
          <p:cNvPicPr>
            <a:picLocks noChangeAspect="1"/>
          </p:cNvPicPr>
          <p:nvPr/>
        </p:nvPicPr>
        <p:blipFill>
          <a:blip r:embed="rId3"/>
          <a:stretch>
            <a:fillRect/>
          </a:stretch>
        </p:blipFill>
        <p:spPr>
          <a:xfrm>
            <a:off x="0" y="0"/>
            <a:ext cx="9144000" cy="6858000"/>
          </a:xfrm>
          <a:prstGeom prst="rect">
            <a:avLst/>
          </a:prstGeom>
        </p:spPr>
      </p:pic>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defTabSz="914377">
              <a:defRPr/>
            </a:pPr>
            <a:endParaRPr lang="en-US" sz="2300" i="1" dirty="0">
              <a:solidFill>
                <a:srgbClr val="000099"/>
              </a:solidFill>
              <a:latin typeface="Arial"/>
            </a:endParaRPr>
          </a:p>
        </p:txBody>
      </p:sp>
      <p:sp>
        <p:nvSpPr>
          <p:cNvPr id="347158" name="Rectangle 22"/>
          <p:cNvSpPr>
            <a:spLocks noGrp="1" noChangeArrowheads="1"/>
          </p:cNvSpPr>
          <p:nvPr>
            <p:ph type="body" idx="1"/>
          </p:nvPr>
        </p:nvSpPr>
        <p:spPr>
          <a:xfrm>
            <a:off x="619389" y="1317212"/>
            <a:ext cx="8473440" cy="4228337"/>
          </a:xfrm>
        </p:spPr>
        <p:txBody>
          <a:bodyPr wrap="square">
            <a:spAutoFit/>
          </a:bodyPr>
          <a:lstStyle/>
          <a:p>
            <a:pPr>
              <a:spcBef>
                <a:spcPts val="0"/>
              </a:spcBef>
            </a:pPr>
            <a:r>
              <a:rPr lang="en-US" sz="3733" b="1" dirty="0">
                <a:cs typeface="Times New Roman" panose="02020603050405020304" pitchFamily="18" charset="0"/>
              </a:rPr>
              <a:t> Repent of your sins</a:t>
            </a:r>
          </a:p>
          <a:p>
            <a:pPr lvl="1">
              <a:spcBef>
                <a:spcPts val="0"/>
              </a:spcBef>
            </a:pPr>
            <a:r>
              <a:rPr lang="en-US" sz="3733" b="1" dirty="0">
                <a:cs typeface="Times New Roman" panose="02020603050405020304" pitchFamily="18" charset="0"/>
              </a:rPr>
              <a:t> Acts 3:19</a:t>
            </a:r>
            <a:r>
              <a:rPr lang="en-US" sz="3733" dirty="0">
                <a:cs typeface="Times New Roman" panose="02020603050405020304" pitchFamily="18" charset="0"/>
              </a:rPr>
              <a:t> – </a:t>
            </a:r>
            <a:r>
              <a:rPr lang="en-US" sz="3733" i="1" dirty="0">
                <a:cs typeface="Times New Roman" panose="02020603050405020304" pitchFamily="18" charset="0"/>
              </a:rPr>
              <a:t>“Repent therefore, and turn again, that your sins may be blotted out”</a:t>
            </a:r>
            <a:endParaRPr lang="en-US" sz="3733" b="1" i="1" dirty="0">
              <a:cs typeface="Times New Roman" panose="02020603050405020304" pitchFamily="18" charset="0"/>
            </a:endParaRPr>
          </a:p>
          <a:p>
            <a:pPr>
              <a:spcBef>
                <a:spcPts val="0"/>
              </a:spcBef>
            </a:pPr>
            <a:r>
              <a:rPr lang="en-US" sz="3733" b="1" dirty="0">
                <a:cs typeface="Times New Roman" panose="02020603050405020304" pitchFamily="18" charset="0"/>
              </a:rPr>
              <a:t> Confess that Jesus is the Son of God</a:t>
            </a:r>
          </a:p>
          <a:p>
            <a:pPr lvl="1">
              <a:spcBef>
                <a:spcPts val="0"/>
              </a:spcBef>
            </a:pPr>
            <a:r>
              <a:rPr lang="en-US" sz="3733" b="1" dirty="0">
                <a:cs typeface="Times New Roman" panose="02020603050405020304" pitchFamily="18" charset="0"/>
              </a:rPr>
              <a:t> I John 4:15</a:t>
            </a:r>
            <a:r>
              <a:rPr lang="en-US" sz="3733" dirty="0">
                <a:cs typeface="Times New Roman" panose="02020603050405020304" pitchFamily="18" charset="0"/>
              </a:rPr>
              <a:t> – </a:t>
            </a:r>
            <a:r>
              <a:rPr lang="en-US" sz="3733" i="1" dirty="0">
                <a:cs typeface="Times New Roman" panose="02020603050405020304" pitchFamily="18" charset="0"/>
              </a:rPr>
              <a:t>“Whoever confesses that Jesus is the Son of God, God abides in him, and he in God.”</a:t>
            </a:r>
            <a:endParaRPr lang="en-US" sz="3733" dirty="0">
              <a:cs typeface="Times New Roman" panose="02020603050405020304" pitchFamily="18" charset="0"/>
            </a:endParaRPr>
          </a:p>
        </p:txBody>
      </p:sp>
      <p:sp>
        <p:nvSpPr>
          <p:cNvPr id="4" name="Rectangle 2">
            <a:extLst>
              <a:ext uri="{FF2B5EF4-FFF2-40B4-BE49-F238E27FC236}">
                <a16:creationId xmlns:a16="http://schemas.microsoft.com/office/drawing/2014/main" id="{A2883599-CF72-2B58-35D1-C5E54331AB82}"/>
              </a:ext>
            </a:extLst>
          </p:cNvPr>
          <p:cNvSpPr txBox="1">
            <a:spLocks noChangeArrowheads="1"/>
          </p:cNvSpPr>
          <p:nvPr/>
        </p:nvSpPr>
        <p:spPr bwMode="auto">
          <a:xfrm>
            <a:off x="40193" y="114639"/>
            <a:ext cx="8199451" cy="810535"/>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defTabSz="913653">
              <a:defRPr/>
            </a:pPr>
            <a:r>
              <a:rPr lang="en-US" altLang="en-US" sz="4667" kern="0" dirty="0">
                <a:solidFill>
                  <a:schemeClr val="tx1"/>
                </a:solidFill>
                <a:effectLst/>
                <a:latin typeface="+mn-lt"/>
              </a:rPr>
              <a:t>“</a:t>
            </a:r>
            <a:r>
              <a:rPr lang="en-US" altLang="en-US" sz="4667" b="1" kern="0" dirty="0">
                <a:solidFill>
                  <a:schemeClr val="tx1"/>
                </a:solidFill>
                <a:effectLst/>
                <a:latin typeface="+mn-lt"/>
              </a:rPr>
              <a:t>What Must I Do To Be Saved?</a:t>
            </a:r>
            <a:r>
              <a:rPr lang="en-US" altLang="en-US" sz="4667" kern="0" dirty="0">
                <a:solidFill>
                  <a:schemeClr val="tx1"/>
                </a:solidFill>
                <a:effectLst/>
                <a:latin typeface="+mn-lt"/>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background with a sign and a couple of metal bars&#10;&#10;Description automatically generated with medium confidence">
            <a:extLst>
              <a:ext uri="{FF2B5EF4-FFF2-40B4-BE49-F238E27FC236}">
                <a16:creationId xmlns:a16="http://schemas.microsoft.com/office/drawing/2014/main" id="{01907FB3-51D3-51AC-8F75-CC6467A24FA9}"/>
              </a:ext>
            </a:extLst>
          </p:cNvPr>
          <p:cNvPicPr>
            <a:picLocks noChangeAspect="1"/>
          </p:cNvPicPr>
          <p:nvPr/>
        </p:nvPicPr>
        <p:blipFill>
          <a:blip r:embed="rId3"/>
          <a:stretch>
            <a:fillRect/>
          </a:stretch>
        </p:blipFill>
        <p:spPr>
          <a:xfrm>
            <a:off x="0" y="0"/>
            <a:ext cx="9144000" cy="6858000"/>
          </a:xfrm>
          <a:prstGeom prst="rect">
            <a:avLst/>
          </a:prstGeom>
        </p:spPr>
      </p:pic>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defTabSz="914377">
              <a:defRPr/>
            </a:pPr>
            <a:endParaRPr lang="en-US" sz="2300" i="1" dirty="0">
              <a:solidFill>
                <a:srgbClr val="000099"/>
              </a:solidFill>
              <a:latin typeface="Arial"/>
            </a:endParaRPr>
          </a:p>
        </p:txBody>
      </p:sp>
      <p:sp>
        <p:nvSpPr>
          <p:cNvPr id="347158" name="Rectangle 22"/>
          <p:cNvSpPr>
            <a:spLocks noGrp="1" noChangeArrowheads="1"/>
          </p:cNvSpPr>
          <p:nvPr>
            <p:ph type="body" idx="1"/>
          </p:nvPr>
        </p:nvSpPr>
        <p:spPr>
          <a:xfrm>
            <a:off x="590623" y="942296"/>
            <a:ext cx="8473440" cy="5262338"/>
          </a:xfrm>
        </p:spPr>
        <p:txBody>
          <a:bodyPr wrap="square">
            <a:spAutoFit/>
          </a:bodyPr>
          <a:lstStyle/>
          <a:p>
            <a:pPr>
              <a:spcBef>
                <a:spcPts val="0"/>
              </a:spcBef>
            </a:pPr>
            <a:r>
              <a:rPr lang="en-US" sz="3733" b="1" dirty="0">
                <a:cs typeface="Times New Roman" panose="02020603050405020304" pitchFamily="18" charset="0"/>
              </a:rPr>
              <a:t> Be immersed in water (baptized)</a:t>
            </a:r>
          </a:p>
          <a:p>
            <a:pPr lvl="1">
              <a:spcBef>
                <a:spcPts val="0"/>
              </a:spcBef>
            </a:pPr>
            <a:r>
              <a:rPr lang="en-US" sz="3733" b="1" dirty="0">
                <a:cs typeface="Times New Roman" panose="02020603050405020304" pitchFamily="18" charset="0"/>
              </a:rPr>
              <a:t> Acts 2:38</a:t>
            </a:r>
            <a:r>
              <a:rPr lang="en-US" sz="3733" dirty="0">
                <a:cs typeface="Times New Roman" panose="02020603050405020304" pitchFamily="18" charset="0"/>
              </a:rPr>
              <a:t> – </a:t>
            </a:r>
            <a:r>
              <a:rPr lang="en-US" sz="3733" i="1" dirty="0">
                <a:cs typeface="Times New Roman" panose="02020603050405020304" pitchFamily="18" charset="0"/>
              </a:rPr>
              <a:t>“And Peter said to them, "Repent and be baptized every one of you in the name of Jesus Christ for the forgiveness of your sins, and you will receive the gift of the Holy Spirit.”</a:t>
            </a:r>
          </a:p>
          <a:p>
            <a:pPr>
              <a:spcBef>
                <a:spcPts val="0"/>
              </a:spcBef>
            </a:pPr>
            <a:r>
              <a:rPr lang="en-US" sz="3733" b="1" dirty="0">
                <a:cs typeface="Times New Roman" panose="02020603050405020304" pitchFamily="18" charset="0"/>
              </a:rPr>
              <a:t> Remain faithful</a:t>
            </a:r>
          </a:p>
          <a:p>
            <a:pPr lvl="1">
              <a:spcBef>
                <a:spcPts val="0"/>
              </a:spcBef>
            </a:pPr>
            <a:r>
              <a:rPr lang="en-US" sz="3733" b="1" dirty="0">
                <a:cs typeface="Times New Roman" panose="02020603050405020304" pitchFamily="18" charset="0"/>
              </a:rPr>
              <a:t>Hebrews 3:14</a:t>
            </a:r>
            <a:r>
              <a:rPr lang="en-US" sz="3733" dirty="0">
                <a:cs typeface="Times New Roman" panose="02020603050405020304" pitchFamily="18" charset="0"/>
              </a:rPr>
              <a:t> – </a:t>
            </a:r>
            <a:r>
              <a:rPr lang="en-US" sz="3733" i="1" dirty="0">
                <a:cs typeface="Times New Roman" panose="02020603050405020304" pitchFamily="18" charset="0"/>
              </a:rPr>
              <a:t>“For we share in Christ, if indeed we hold our original confidence firm to the end.”</a:t>
            </a:r>
            <a:endParaRPr lang="en-US" sz="3733" dirty="0">
              <a:cs typeface="Times New Roman" panose="02020603050405020304" pitchFamily="18" charset="0"/>
            </a:endParaRPr>
          </a:p>
        </p:txBody>
      </p:sp>
      <p:sp>
        <p:nvSpPr>
          <p:cNvPr id="4" name="Rectangle 2">
            <a:extLst>
              <a:ext uri="{FF2B5EF4-FFF2-40B4-BE49-F238E27FC236}">
                <a16:creationId xmlns:a16="http://schemas.microsoft.com/office/drawing/2014/main" id="{131BBF7B-4BC1-2696-DD4B-3A3B2768629F}"/>
              </a:ext>
            </a:extLst>
          </p:cNvPr>
          <p:cNvSpPr txBox="1">
            <a:spLocks noChangeArrowheads="1"/>
          </p:cNvSpPr>
          <p:nvPr/>
        </p:nvSpPr>
        <p:spPr bwMode="auto">
          <a:xfrm>
            <a:off x="40193" y="114639"/>
            <a:ext cx="8199451" cy="810535"/>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defTabSz="913653">
              <a:defRPr/>
            </a:pPr>
            <a:r>
              <a:rPr lang="en-US" altLang="en-US" sz="4667" kern="0" dirty="0">
                <a:solidFill>
                  <a:schemeClr val="tx1"/>
                </a:solidFill>
                <a:effectLst/>
                <a:latin typeface="+mn-lt"/>
              </a:rPr>
              <a:t>“</a:t>
            </a:r>
            <a:r>
              <a:rPr lang="en-US" altLang="en-US" sz="4667" b="1" kern="0" dirty="0">
                <a:solidFill>
                  <a:schemeClr val="tx1"/>
                </a:solidFill>
                <a:effectLst/>
                <a:latin typeface="+mn-lt"/>
              </a:rPr>
              <a:t>What Must I Do To Be Saved?</a:t>
            </a:r>
            <a:r>
              <a:rPr lang="en-US" altLang="en-US" sz="4667" kern="0" dirty="0">
                <a:solidFill>
                  <a:schemeClr val="tx1"/>
                </a:solidFill>
                <a:effectLst/>
                <a:latin typeface="+mn-lt"/>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white background with a sign and a couple of metal bars&#10;&#10;Description automatically generated with medium confidence">
            <a:extLst>
              <a:ext uri="{FF2B5EF4-FFF2-40B4-BE49-F238E27FC236}">
                <a16:creationId xmlns:a16="http://schemas.microsoft.com/office/drawing/2014/main" id="{6710037C-59F5-6960-6C43-2C2A9C314488}"/>
              </a:ext>
            </a:extLst>
          </p:cNvPr>
          <p:cNvPicPr>
            <a:picLocks noChangeAspect="1"/>
          </p:cNvPicPr>
          <p:nvPr/>
        </p:nvPicPr>
        <p:blipFill>
          <a:blip r:embed="rId3"/>
          <a:stretch>
            <a:fillRect/>
          </a:stretch>
        </p:blipFill>
        <p:spPr>
          <a:xfrm>
            <a:off x="0" y="0"/>
            <a:ext cx="9144000" cy="6858000"/>
          </a:xfrm>
          <a:prstGeom prst="rect">
            <a:avLst/>
          </a:prstGeom>
        </p:spPr>
      </p:pic>
      <p:sp>
        <p:nvSpPr>
          <p:cNvPr id="3" name="Content Placeholder 2">
            <a:extLst>
              <a:ext uri="{FF2B5EF4-FFF2-40B4-BE49-F238E27FC236}">
                <a16:creationId xmlns:a16="http://schemas.microsoft.com/office/drawing/2014/main" id="{C60B2CB2-8CCA-436C-F234-2B124EEFBF2A}"/>
              </a:ext>
            </a:extLst>
          </p:cNvPr>
          <p:cNvSpPr>
            <a:spLocks noGrp="1"/>
          </p:cNvSpPr>
          <p:nvPr>
            <p:ph idx="1"/>
          </p:nvPr>
        </p:nvSpPr>
        <p:spPr>
          <a:xfrm>
            <a:off x="356601" y="2231339"/>
            <a:ext cx="8448033" cy="4410438"/>
          </a:xfrm>
        </p:spPr>
        <p:txBody>
          <a:bodyPr wrap="square">
            <a:spAutoFit/>
          </a:bodyPr>
          <a:lstStyle/>
          <a:p>
            <a:pPr marL="0" indent="0">
              <a:buNone/>
            </a:pPr>
            <a:r>
              <a:rPr lang="en-US" sz="3000" b="1" dirty="0"/>
              <a:t>The Nature of God</a:t>
            </a:r>
            <a:r>
              <a:rPr lang="en-US" b="1" dirty="0"/>
              <a:t> </a:t>
            </a:r>
            <a:r>
              <a:rPr lang="en-US" dirty="0"/>
              <a:t>– 1 Corinthians 14:26-33 – “for God is not (a God) of confusion”</a:t>
            </a:r>
            <a:br>
              <a:rPr lang="en-US" dirty="0"/>
            </a:br>
            <a:r>
              <a:rPr lang="en-US" dirty="0"/>
              <a:t>“not characterized by disorder” (New English Translation)</a:t>
            </a:r>
          </a:p>
          <a:p>
            <a:r>
              <a:rPr lang="en-US" b="1" i="1" dirty="0" err="1"/>
              <a:t>akatastasia</a:t>
            </a:r>
            <a:r>
              <a:rPr lang="en-US" dirty="0"/>
              <a:t> – “opposition to established authority, disorder, unruliness” (BDAG)</a:t>
            </a:r>
            <a:br>
              <a:rPr lang="en-US" dirty="0"/>
            </a:br>
            <a:r>
              <a:rPr lang="en-US" dirty="0"/>
              <a:t>(cf. James 3:16 – “… confusion and every vile deed.”)</a:t>
            </a:r>
          </a:p>
          <a:p>
            <a:pPr marL="0" indent="0">
              <a:buNone/>
            </a:pPr>
            <a:r>
              <a:rPr lang="en-US" sz="3000" b="1" dirty="0"/>
              <a:t>Our Responsibility</a:t>
            </a:r>
            <a:r>
              <a:rPr lang="en-US" b="1" dirty="0"/>
              <a:t> </a:t>
            </a:r>
            <a:r>
              <a:rPr lang="en-US" dirty="0"/>
              <a:t>– 1 Corinthians 14:20 – </a:t>
            </a:r>
            <a:r>
              <a:rPr lang="en-US" i="1" dirty="0"/>
              <a:t>“in your thinking be mature”</a:t>
            </a:r>
          </a:p>
          <a:p>
            <a:pPr marL="0" indent="0">
              <a:buNone/>
            </a:pPr>
            <a:r>
              <a:rPr lang="en-US" sz="3000" b="1" dirty="0"/>
              <a:t>The Effect</a:t>
            </a:r>
            <a:r>
              <a:rPr lang="en-US" b="1" dirty="0"/>
              <a:t> </a:t>
            </a:r>
            <a:r>
              <a:rPr lang="en-US" dirty="0"/>
              <a:t>– </a:t>
            </a:r>
            <a:r>
              <a:rPr lang="en-US" i="1" dirty="0"/>
              <a:t>“peace” </a:t>
            </a:r>
            <a:r>
              <a:rPr lang="en-US" dirty="0"/>
              <a:t>(verse 33) – the product of the divine pattern.</a:t>
            </a:r>
          </a:p>
        </p:txBody>
      </p:sp>
      <p:sp>
        <p:nvSpPr>
          <p:cNvPr id="2" name="TextBox 1">
            <a:extLst>
              <a:ext uri="{FF2B5EF4-FFF2-40B4-BE49-F238E27FC236}">
                <a16:creationId xmlns:a16="http://schemas.microsoft.com/office/drawing/2014/main" id="{3C843CD3-6277-30F6-881E-8B83CC6E3D03}"/>
              </a:ext>
            </a:extLst>
          </p:cNvPr>
          <p:cNvSpPr txBox="1"/>
          <p:nvPr/>
        </p:nvSpPr>
        <p:spPr>
          <a:xfrm>
            <a:off x="356602" y="91949"/>
            <a:ext cx="6506111" cy="1015663"/>
          </a:xfrm>
          <a:prstGeom prst="rect">
            <a:avLst/>
          </a:prstGeom>
          <a:noFill/>
        </p:spPr>
        <p:txBody>
          <a:bodyPr wrap="square" rtlCol="0">
            <a:spAutoFit/>
          </a:bodyPr>
          <a:lstStyle/>
          <a:p>
            <a:r>
              <a:rPr lang="en-US" sz="6000" b="1" dirty="0"/>
              <a:t>THE GOD OF ORDER</a:t>
            </a:r>
          </a:p>
        </p:txBody>
      </p:sp>
    </p:spTree>
    <p:extLst>
      <p:ext uri="{BB962C8B-B14F-4D97-AF65-F5344CB8AC3E}">
        <p14:creationId xmlns:p14="http://schemas.microsoft.com/office/powerpoint/2010/main" val="1098252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white background with a sign and a couple of metal bars&#10;&#10;Description automatically generated with medium confidence">
            <a:extLst>
              <a:ext uri="{FF2B5EF4-FFF2-40B4-BE49-F238E27FC236}">
                <a16:creationId xmlns:a16="http://schemas.microsoft.com/office/drawing/2014/main" id="{C7C62BD3-B097-5E1C-AEDB-38F68F360E0E}"/>
              </a:ext>
            </a:extLst>
          </p:cNvPr>
          <p:cNvPicPr>
            <a:picLocks noChangeAspect="1"/>
          </p:cNvPicPr>
          <p:nvPr/>
        </p:nvPicPr>
        <p:blipFill>
          <a:blip r:embed="rId3"/>
          <a:stretch>
            <a:fillRect/>
          </a:stretch>
        </p:blipFill>
        <p:spPr>
          <a:xfrm>
            <a:off x="0" y="0"/>
            <a:ext cx="9144000" cy="6858000"/>
          </a:xfrm>
          <a:prstGeom prst="rect">
            <a:avLst/>
          </a:prstGeom>
        </p:spPr>
      </p:pic>
      <p:sp>
        <p:nvSpPr>
          <p:cNvPr id="3" name="Content Placeholder 2">
            <a:extLst>
              <a:ext uri="{FF2B5EF4-FFF2-40B4-BE49-F238E27FC236}">
                <a16:creationId xmlns:a16="http://schemas.microsoft.com/office/drawing/2014/main" id="{C60B2CB2-8CCA-436C-F234-2B124EEFBF2A}"/>
              </a:ext>
            </a:extLst>
          </p:cNvPr>
          <p:cNvSpPr>
            <a:spLocks noGrp="1"/>
          </p:cNvSpPr>
          <p:nvPr>
            <p:ph idx="1"/>
          </p:nvPr>
        </p:nvSpPr>
        <p:spPr>
          <a:xfrm>
            <a:off x="356602" y="2363317"/>
            <a:ext cx="8497112" cy="4462760"/>
          </a:xfrm>
        </p:spPr>
        <p:txBody>
          <a:bodyPr wrap="square">
            <a:spAutoFit/>
          </a:bodyPr>
          <a:lstStyle/>
          <a:p>
            <a:pPr marL="0" indent="0">
              <a:lnSpc>
                <a:spcPct val="100000"/>
              </a:lnSpc>
              <a:spcBef>
                <a:spcPts val="0"/>
              </a:spcBef>
              <a:buNone/>
            </a:pPr>
            <a:r>
              <a:rPr lang="en-US" sz="3000" b="1" dirty="0"/>
              <a:t>Creation Came from Wisdom</a:t>
            </a:r>
            <a:r>
              <a:rPr lang="en-US" b="1" dirty="0"/>
              <a:t> </a:t>
            </a:r>
            <a:r>
              <a:rPr lang="en-US" dirty="0"/>
              <a:t>– Psalms 104:24;</a:t>
            </a:r>
            <a:br>
              <a:rPr lang="en-US" dirty="0"/>
            </a:br>
            <a:r>
              <a:rPr lang="en-US" dirty="0"/>
              <a:t>148:1-6; Proverbs 8:22-31</a:t>
            </a:r>
          </a:p>
          <a:p>
            <a:pPr>
              <a:lnSpc>
                <a:spcPct val="100000"/>
              </a:lnSpc>
              <a:spcBef>
                <a:spcPts val="0"/>
              </a:spcBef>
            </a:pPr>
            <a:r>
              <a:rPr lang="en-US" dirty="0"/>
              <a:t>A product/reflection God’s mind</a:t>
            </a:r>
            <a:br>
              <a:rPr lang="en-US" dirty="0"/>
            </a:br>
            <a:r>
              <a:rPr lang="en-US" dirty="0"/>
              <a:t>(cf. 1 Corinthians 14:33).</a:t>
            </a:r>
          </a:p>
          <a:p>
            <a:pPr marL="0" indent="0">
              <a:lnSpc>
                <a:spcPct val="100000"/>
              </a:lnSpc>
              <a:spcBef>
                <a:spcPts val="0"/>
              </a:spcBef>
              <a:buNone/>
            </a:pPr>
            <a:r>
              <a:rPr lang="en-US" sz="3000" b="1" dirty="0"/>
              <a:t>Creation Shows Order and Pattern</a:t>
            </a:r>
          </a:p>
          <a:p>
            <a:pPr>
              <a:lnSpc>
                <a:spcPct val="100000"/>
              </a:lnSpc>
              <a:spcBef>
                <a:spcPts val="0"/>
              </a:spcBef>
            </a:pPr>
            <a:r>
              <a:rPr lang="en-US" dirty="0"/>
              <a:t>From chaos to order – Genesis 1:1-5, “In the beginning …”</a:t>
            </a:r>
          </a:p>
          <a:p>
            <a:pPr>
              <a:lnSpc>
                <a:spcPct val="100000"/>
              </a:lnSpc>
              <a:spcBef>
                <a:spcPts val="0"/>
              </a:spcBef>
            </a:pPr>
            <a:r>
              <a:rPr lang="en-US" dirty="0"/>
              <a:t>Order and pattern can be observed in creation.</a:t>
            </a:r>
          </a:p>
          <a:p>
            <a:pPr>
              <a:lnSpc>
                <a:spcPct val="100000"/>
              </a:lnSpc>
              <a:spcBef>
                <a:spcPts val="0"/>
              </a:spcBef>
            </a:pPr>
            <a:r>
              <a:rPr lang="en-US" i="1" dirty="0"/>
              <a:t>“… behold, it was very good”</a:t>
            </a:r>
            <a:r>
              <a:rPr lang="en-US" dirty="0"/>
              <a:t> (Genesis 1:31)</a:t>
            </a:r>
            <a:endParaRPr lang="en-US" i="1" dirty="0"/>
          </a:p>
          <a:p>
            <a:pPr lvl="1">
              <a:lnSpc>
                <a:spcPct val="100000"/>
              </a:lnSpc>
              <a:spcBef>
                <a:spcPts val="0"/>
              </a:spcBef>
            </a:pPr>
            <a:r>
              <a:rPr lang="en-US" sz="2800" dirty="0"/>
              <a:t>The exact product of His eternal design.</a:t>
            </a:r>
          </a:p>
        </p:txBody>
      </p:sp>
      <p:sp>
        <p:nvSpPr>
          <p:cNvPr id="5" name="TextBox 4">
            <a:extLst>
              <a:ext uri="{FF2B5EF4-FFF2-40B4-BE49-F238E27FC236}">
                <a16:creationId xmlns:a16="http://schemas.microsoft.com/office/drawing/2014/main" id="{6EE3DBC3-197E-27EF-D802-32755E19E46A}"/>
              </a:ext>
            </a:extLst>
          </p:cNvPr>
          <p:cNvSpPr txBox="1"/>
          <p:nvPr/>
        </p:nvSpPr>
        <p:spPr>
          <a:xfrm>
            <a:off x="356602" y="91950"/>
            <a:ext cx="8671284" cy="1938992"/>
          </a:xfrm>
          <a:prstGeom prst="rect">
            <a:avLst/>
          </a:prstGeom>
          <a:noFill/>
        </p:spPr>
        <p:txBody>
          <a:bodyPr wrap="square" rtlCol="0">
            <a:spAutoFit/>
          </a:bodyPr>
          <a:lstStyle/>
          <a:p>
            <a:r>
              <a:rPr lang="en-US" sz="6000" b="1" dirty="0"/>
              <a:t>THE PATTERN IN</a:t>
            </a:r>
          </a:p>
          <a:p>
            <a:r>
              <a:rPr lang="en-US" sz="6000" b="1" dirty="0"/>
              <a:t>CREATION</a:t>
            </a:r>
          </a:p>
        </p:txBody>
      </p:sp>
    </p:spTree>
    <p:extLst>
      <p:ext uri="{BB962C8B-B14F-4D97-AF65-F5344CB8AC3E}">
        <p14:creationId xmlns:p14="http://schemas.microsoft.com/office/powerpoint/2010/main" val="3573538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white background with a sign and a couple of metal bars&#10;&#10;Description automatically generated with medium confidence">
            <a:extLst>
              <a:ext uri="{FF2B5EF4-FFF2-40B4-BE49-F238E27FC236}">
                <a16:creationId xmlns:a16="http://schemas.microsoft.com/office/drawing/2014/main" id="{BF690039-29A6-DA59-45F3-87E277F9945D}"/>
              </a:ext>
            </a:extLst>
          </p:cNvPr>
          <p:cNvPicPr>
            <a:picLocks noChangeAspect="1"/>
          </p:cNvPicPr>
          <p:nvPr/>
        </p:nvPicPr>
        <p:blipFill>
          <a:blip r:embed="rId3"/>
          <a:stretch>
            <a:fillRect/>
          </a:stretch>
        </p:blipFill>
        <p:spPr>
          <a:xfrm>
            <a:off x="0" y="0"/>
            <a:ext cx="9144000" cy="6858000"/>
          </a:xfrm>
          <a:prstGeom prst="rect">
            <a:avLst/>
          </a:prstGeom>
        </p:spPr>
      </p:pic>
      <p:sp>
        <p:nvSpPr>
          <p:cNvPr id="3" name="Content Placeholder 2">
            <a:extLst>
              <a:ext uri="{FF2B5EF4-FFF2-40B4-BE49-F238E27FC236}">
                <a16:creationId xmlns:a16="http://schemas.microsoft.com/office/drawing/2014/main" id="{C60B2CB2-8CCA-436C-F234-2B124EEFBF2A}"/>
              </a:ext>
            </a:extLst>
          </p:cNvPr>
          <p:cNvSpPr>
            <a:spLocks noGrp="1"/>
          </p:cNvSpPr>
          <p:nvPr>
            <p:ph idx="1"/>
          </p:nvPr>
        </p:nvSpPr>
        <p:spPr>
          <a:xfrm>
            <a:off x="356602" y="2363317"/>
            <a:ext cx="8430800" cy="3707682"/>
          </a:xfrm>
        </p:spPr>
        <p:txBody>
          <a:bodyPr>
            <a:spAutoFit/>
          </a:bodyPr>
          <a:lstStyle/>
          <a:p>
            <a:pPr marL="0" indent="0">
              <a:buNone/>
            </a:pPr>
            <a:r>
              <a:rPr lang="en-US" sz="3000" b="1" dirty="0"/>
              <a:t>Creation is the Precedent for All Pattern </a:t>
            </a:r>
            <a:r>
              <a:rPr lang="en-US" sz="3000" i="1" dirty="0"/>
              <a:t>(spiritual)</a:t>
            </a:r>
          </a:p>
          <a:p>
            <a:r>
              <a:rPr lang="en-US" dirty="0"/>
              <a:t>Chaos – Genesis 1:2; Isaiah 34:8-11 – in opposition to God’s word.</a:t>
            </a:r>
          </a:p>
          <a:p>
            <a:r>
              <a:rPr lang="en-US" dirty="0"/>
              <a:t>Order came forth from God’s word – Genesis 1:3; Psalms 119:105; John 1:1-5</a:t>
            </a:r>
          </a:p>
          <a:p>
            <a:r>
              <a:rPr lang="en-US" dirty="0"/>
              <a:t>Chaos comes from rebellion against God’s law/pattern – Romans 5:12</a:t>
            </a:r>
          </a:p>
          <a:p>
            <a:r>
              <a:rPr lang="en-US" dirty="0"/>
              <a:t>Salvation comes from God’s pattern – Genesis 3:15</a:t>
            </a:r>
          </a:p>
        </p:txBody>
      </p:sp>
      <p:sp>
        <p:nvSpPr>
          <p:cNvPr id="6" name="TextBox 5">
            <a:extLst>
              <a:ext uri="{FF2B5EF4-FFF2-40B4-BE49-F238E27FC236}">
                <a16:creationId xmlns:a16="http://schemas.microsoft.com/office/drawing/2014/main" id="{A639ACF3-7663-5490-F1AE-A092F25FD457}"/>
              </a:ext>
            </a:extLst>
          </p:cNvPr>
          <p:cNvSpPr txBox="1"/>
          <p:nvPr/>
        </p:nvSpPr>
        <p:spPr>
          <a:xfrm>
            <a:off x="356602" y="91950"/>
            <a:ext cx="8671284" cy="1938992"/>
          </a:xfrm>
          <a:prstGeom prst="rect">
            <a:avLst/>
          </a:prstGeom>
          <a:noFill/>
        </p:spPr>
        <p:txBody>
          <a:bodyPr wrap="square" rtlCol="0">
            <a:spAutoFit/>
          </a:bodyPr>
          <a:lstStyle/>
          <a:p>
            <a:r>
              <a:rPr lang="en-US" sz="6000" b="1" dirty="0"/>
              <a:t>THE PATTERN IN</a:t>
            </a:r>
          </a:p>
          <a:p>
            <a:r>
              <a:rPr lang="en-US" sz="6000" b="1" dirty="0"/>
              <a:t>CREATION</a:t>
            </a:r>
          </a:p>
        </p:txBody>
      </p:sp>
    </p:spTree>
    <p:extLst>
      <p:ext uri="{BB962C8B-B14F-4D97-AF65-F5344CB8AC3E}">
        <p14:creationId xmlns:p14="http://schemas.microsoft.com/office/powerpoint/2010/main" val="16998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white background with a sign and a couple of metal bars&#10;&#10;Description automatically generated with medium confidence">
            <a:extLst>
              <a:ext uri="{FF2B5EF4-FFF2-40B4-BE49-F238E27FC236}">
                <a16:creationId xmlns:a16="http://schemas.microsoft.com/office/drawing/2014/main" id="{AD375993-21F5-FD3A-3C56-831B3558D3E2}"/>
              </a:ext>
            </a:extLst>
          </p:cNvPr>
          <p:cNvPicPr>
            <a:picLocks noChangeAspect="1"/>
          </p:cNvPicPr>
          <p:nvPr/>
        </p:nvPicPr>
        <p:blipFill>
          <a:blip r:embed="rId3"/>
          <a:stretch>
            <a:fillRect/>
          </a:stretch>
        </p:blipFill>
        <p:spPr>
          <a:xfrm>
            <a:off x="0" y="0"/>
            <a:ext cx="9144000" cy="6858000"/>
          </a:xfrm>
          <a:prstGeom prst="rect">
            <a:avLst/>
          </a:prstGeom>
        </p:spPr>
      </p:pic>
      <p:sp>
        <p:nvSpPr>
          <p:cNvPr id="3" name="Content Placeholder 2">
            <a:extLst>
              <a:ext uri="{FF2B5EF4-FFF2-40B4-BE49-F238E27FC236}">
                <a16:creationId xmlns:a16="http://schemas.microsoft.com/office/drawing/2014/main" id="{C60B2CB2-8CCA-436C-F234-2B124EEFBF2A}"/>
              </a:ext>
            </a:extLst>
          </p:cNvPr>
          <p:cNvSpPr>
            <a:spLocks noGrp="1"/>
          </p:cNvSpPr>
          <p:nvPr>
            <p:ph idx="1"/>
          </p:nvPr>
        </p:nvSpPr>
        <p:spPr>
          <a:xfrm>
            <a:off x="356602" y="2363317"/>
            <a:ext cx="8430800" cy="3219343"/>
          </a:xfrm>
        </p:spPr>
        <p:txBody>
          <a:bodyPr>
            <a:spAutoFit/>
          </a:bodyPr>
          <a:lstStyle/>
          <a:p>
            <a:pPr marL="0" indent="0">
              <a:buNone/>
            </a:pPr>
            <a:r>
              <a:rPr lang="en-US" sz="3000" b="1" dirty="0"/>
              <a:t>The Significance of the Priesthood</a:t>
            </a:r>
            <a:endParaRPr lang="en-US" sz="3000" i="1" dirty="0"/>
          </a:p>
          <a:p>
            <a:r>
              <a:rPr lang="en-US" dirty="0"/>
              <a:t>Blood atonement and priesthood – Leviticus 17:11; Hebrews 9:22; 7:27; 8:3; 9:6-7</a:t>
            </a:r>
          </a:p>
          <a:p>
            <a:r>
              <a:rPr lang="en-US" dirty="0"/>
              <a:t>Pattern – Hebrews 7:11 – </a:t>
            </a:r>
            <a:r>
              <a:rPr lang="en-US" i="1" dirty="0"/>
              <a:t>“for under [the Levitical priesthood] hath the people received the law”</a:t>
            </a:r>
          </a:p>
          <a:p>
            <a:pPr marL="0" indent="0">
              <a:buNone/>
            </a:pPr>
            <a:r>
              <a:rPr lang="en-US" sz="3000" b="1" dirty="0"/>
              <a:t>The Superiority of Christ’s Priesthood</a:t>
            </a:r>
            <a:r>
              <a:rPr lang="en-US" b="1" dirty="0"/>
              <a:t> </a:t>
            </a:r>
            <a:r>
              <a:rPr lang="en-US" dirty="0"/>
              <a:t>–</a:t>
            </a:r>
            <a:br>
              <a:rPr lang="en-US" dirty="0"/>
            </a:br>
            <a:r>
              <a:rPr lang="en-US" dirty="0"/>
              <a:t>Hebrews 7:11, 18-28; 10:7-14</a:t>
            </a:r>
          </a:p>
        </p:txBody>
      </p:sp>
      <p:sp>
        <p:nvSpPr>
          <p:cNvPr id="7" name="TextBox 6">
            <a:extLst>
              <a:ext uri="{FF2B5EF4-FFF2-40B4-BE49-F238E27FC236}">
                <a16:creationId xmlns:a16="http://schemas.microsoft.com/office/drawing/2014/main" id="{D6AACB17-2DB0-04C6-20E9-CFF9D08FE94E}"/>
              </a:ext>
            </a:extLst>
          </p:cNvPr>
          <p:cNvSpPr txBox="1"/>
          <p:nvPr/>
        </p:nvSpPr>
        <p:spPr>
          <a:xfrm>
            <a:off x="356602" y="91945"/>
            <a:ext cx="8671284" cy="1938992"/>
          </a:xfrm>
          <a:prstGeom prst="rect">
            <a:avLst/>
          </a:prstGeom>
          <a:noFill/>
        </p:spPr>
        <p:txBody>
          <a:bodyPr wrap="square" rtlCol="0">
            <a:spAutoFit/>
          </a:bodyPr>
          <a:lstStyle/>
          <a:p>
            <a:r>
              <a:rPr lang="en-US" sz="6000" b="1" dirty="0"/>
              <a:t>THE PATTERN IN</a:t>
            </a:r>
          </a:p>
          <a:p>
            <a:r>
              <a:rPr lang="en-US" sz="6000" b="1" dirty="0"/>
              <a:t>PRIESTHOOD</a:t>
            </a:r>
          </a:p>
        </p:txBody>
      </p:sp>
    </p:spTree>
    <p:extLst>
      <p:ext uri="{BB962C8B-B14F-4D97-AF65-F5344CB8AC3E}">
        <p14:creationId xmlns:p14="http://schemas.microsoft.com/office/powerpoint/2010/main" val="3926239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white background with a sign and a couple of metal bars&#10;&#10;Description automatically generated with medium confidence">
            <a:extLst>
              <a:ext uri="{FF2B5EF4-FFF2-40B4-BE49-F238E27FC236}">
                <a16:creationId xmlns:a16="http://schemas.microsoft.com/office/drawing/2014/main" id="{E6B1AF68-8FFF-9A78-C62A-70E4D27358AC}"/>
              </a:ext>
            </a:extLst>
          </p:cNvPr>
          <p:cNvPicPr>
            <a:picLocks noChangeAspect="1"/>
          </p:cNvPicPr>
          <p:nvPr/>
        </p:nvPicPr>
        <p:blipFill>
          <a:blip r:embed="rId3"/>
          <a:stretch>
            <a:fillRect/>
          </a:stretch>
        </p:blipFill>
        <p:spPr>
          <a:xfrm>
            <a:off x="0" y="0"/>
            <a:ext cx="9144000" cy="6858000"/>
          </a:xfrm>
          <a:prstGeom prst="rect">
            <a:avLst/>
          </a:prstGeom>
        </p:spPr>
      </p:pic>
      <p:sp>
        <p:nvSpPr>
          <p:cNvPr id="3" name="Content Placeholder 2">
            <a:extLst>
              <a:ext uri="{FF2B5EF4-FFF2-40B4-BE49-F238E27FC236}">
                <a16:creationId xmlns:a16="http://schemas.microsoft.com/office/drawing/2014/main" id="{C60B2CB2-8CCA-436C-F234-2B124EEFBF2A}"/>
              </a:ext>
            </a:extLst>
          </p:cNvPr>
          <p:cNvSpPr>
            <a:spLocks noGrp="1"/>
          </p:cNvSpPr>
          <p:nvPr>
            <p:ph idx="1"/>
          </p:nvPr>
        </p:nvSpPr>
        <p:spPr>
          <a:xfrm>
            <a:off x="356602" y="2363317"/>
            <a:ext cx="8430800" cy="4355038"/>
          </a:xfrm>
        </p:spPr>
        <p:txBody>
          <a:bodyPr>
            <a:spAutoFit/>
          </a:bodyPr>
          <a:lstStyle/>
          <a:p>
            <a:pPr marL="0" indent="0">
              <a:buNone/>
            </a:pPr>
            <a:r>
              <a:rPr lang="en-US" sz="3000" b="1" dirty="0"/>
              <a:t>The Pattern of Christ’s Priesthood</a:t>
            </a:r>
            <a:endParaRPr lang="en-US" sz="3000" i="1" dirty="0"/>
          </a:p>
          <a:p>
            <a:r>
              <a:rPr lang="en-US" dirty="0"/>
              <a:t>Order of Melchizedek, not Aaron – Hebrews 5:9-10; 7:11</a:t>
            </a:r>
          </a:p>
          <a:p>
            <a:r>
              <a:rPr lang="en-US" dirty="0"/>
              <a:t>Christ’s High Priesthood is superior to Aaron’s because it is patterned after one superior to Aaron (Hebrews 7:1-10)</a:t>
            </a:r>
          </a:p>
          <a:p>
            <a:r>
              <a:rPr lang="en-US" dirty="0"/>
              <a:t>Necessary change of law – Hebrews 7:11-19 – the very blessings of God’s grace and mercy in Christ’s service as High Priest are inseparable from His establishment of the pattern. </a:t>
            </a:r>
          </a:p>
        </p:txBody>
      </p:sp>
      <p:sp>
        <p:nvSpPr>
          <p:cNvPr id="6" name="TextBox 5">
            <a:extLst>
              <a:ext uri="{FF2B5EF4-FFF2-40B4-BE49-F238E27FC236}">
                <a16:creationId xmlns:a16="http://schemas.microsoft.com/office/drawing/2014/main" id="{CFDCD7E9-5D7C-0448-0D9C-80B818FCA696}"/>
              </a:ext>
            </a:extLst>
          </p:cNvPr>
          <p:cNvSpPr txBox="1"/>
          <p:nvPr/>
        </p:nvSpPr>
        <p:spPr>
          <a:xfrm>
            <a:off x="356602" y="91945"/>
            <a:ext cx="8671284" cy="1938992"/>
          </a:xfrm>
          <a:prstGeom prst="rect">
            <a:avLst/>
          </a:prstGeom>
          <a:noFill/>
        </p:spPr>
        <p:txBody>
          <a:bodyPr wrap="square" rtlCol="0">
            <a:spAutoFit/>
          </a:bodyPr>
          <a:lstStyle/>
          <a:p>
            <a:r>
              <a:rPr lang="en-US" sz="6000" b="1" dirty="0"/>
              <a:t>THE PATTERN IN</a:t>
            </a:r>
          </a:p>
          <a:p>
            <a:r>
              <a:rPr lang="en-US" sz="6000" b="1" dirty="0"/>
              <a:t>PRIESTHOOD</a:t>
            </a:r>
          </a:p>
        </p:txBody>
      </p:sp>
    </p:spTree>
    <p:extLst>
      <p:ext uri="{BB962C8B-B14F-4D97-AF65-F5344CB8AC3E}">
        <p14:creationId xmlns:p14="http://schemas.microsoft.com/office/powerpoint/2010/main" val="30322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white background with a sign and a couple of metal bars&#10;&#10;Description automatically generated with medium confidence">
            <a:extLst>
              <a:ext uri="{FF2B5EF4-FFF2-40B4-BE49-F238E27FC236}">
                <a16:creationId xmlns:a16="http://schemas.microsoft.com/office/drawing/2014/main" id="{EA6E84F0-7265-60CB-8BCE-F1EC5B10EAC3}"/>
              </a:ext>
            </a:extLst>
          </p:cNvPr>
          <p:cNvPicPr>
            <a:picLocks noChangeAspect="1"/>
          </p:cNvPicPr>
          <p:nvPr/>
        </p:nvPicPr>
        <p:blipFill>
          <a:blip r:embed="rId3"/>
          <a:stretch>
            <a:fillRect/>
          </a:stretch>
        </p:blipFill>
        <p:spPr>
          <a:xfrm>
            <a:off x="0" y="0"/>
            <a:ext cx="9144000" cy="6858000"/>
          </a:xfrm>
          <a:prstGeom prst="rect">
            <a:avLst/>
          </a:prstGeom>
        </p:spPr>
      </p:pic>
      <p:sp>
        <p:nvSpPr>
          <p:cNvPr id="3" name="Content Placeholder 2">
            <a:extLst>
              <a:ext uri="{FF2B5EF4-FFF2-40B4-BE49-F238E27FC236}">
                <a16:creationId xmlns:a16="http://schemas.microsoft.com/office/drawing/2014/main" id="{C60B2CB2-8CCA-436C-F234-2B124EEFBF2A}"/>
              </a:ext>
            </a:extLst>
          </p:cNvPr>
          <p:cNvSpPr>
            <a:spLocks noGrp="1"/>
          </p:cNvSpPr>
          <p:nvPr>
            <p:ph idx="1"/>
          </p:nvPr>
        </p:nvSpPr>
        <p:spPr>
          <a:xfrm>
            <a:off x="356602" y="2363317"/>
            <a:ext cx="8430800" cy="3363590"/>
          </a:xfrm>
        </p:spPr>
        <p:txBody>
          <a:bodyPr>
            <a:normAutofit/>
          </a:bodyPr>
          <a:lstStyle/>
          <a:p>
            <a:pPr marL="0" indent="0">
              <a:buNone/>
            </a:pPr>
            <a:r>
              <a:rPr lang="en-US" sz="3000" b="1" dirty="0"/>
              <a:t>God’s Desire for Fellowship</a:t>
            </a:r>
            <a:r>
              <a:rPr lang="en-US" b="1" dirty="0"/>
              <a:t> </a:t>
            </a:r>
            <a:r>
              <a:rPr lang="en-US" dirty="0"/>
              <a:t>– Exodus 19:3-6;</a:t>
            </a:r>
            <a:br>
              <a:rPr lang="en-US" dirty="0"/>
            </a:br>
            <a:r>
              <a:rPr lang="en-US" dirty="0"/>
              <a:t>Isaiah 65:1-10</a:t>
            </a:r>
          </a:p>
          <a:p>
            <a:pPr marL="0" indent="0">
              <a:buNone/>
            </a:pPr>
            <a:r>
              <a:rPr lang="en-US" sz="3000" b="1" dirty="0"/>
              <a:t>God’s Arrangement for Fellowship</a:t>
            </a:r>
            <a:r>
              <a:rPr lang="en-US" b="1" dirty="0"/>
              <a:t> </a:t>
            </a:r>
            <a:r>
              <a:rPr lang="en-US" dirty="0"/>
              <a:t>– Exodus 25:8-9; 29:43-46; Ezekiel 37:26-28 (cf. II Corinthians 6:16)</a:t>
            </a:r>
          </a:p>
          <a:p>
            <a:pPr marL="0" indent="0">
              <a:buNone/>
            </a:pPr>
            <a:r>
              <a:rPr lang="en-US" sz="3000" b="1" dirty="0"/>
              <a:t>The Tabernacle Demonstrates Heavenly Communication and Fellowship Through Pattern</a:t>
            </a:r>
            <a:r>
              <a:rPr lang="en-US" b="1" dirty="0"/>
              <a:t> </a:t>
            </a:r>
            <a:r>
              <a:rPr lang="en-US" dirty="0"/>
              <a:t>– Exodus 25:8-9; 39:32; 40:34</a:t>
            </a:r>
          </a:p>
        </p:txBody>
      </p:sp>
      <p:sp>
        <p:nvSpPr>
          <p:cNvPr id="5" name="TextBox 4">
            <a:extLst>
              <a:ext uri="{FF2B5EF4-FFF2-40B4-BE49-F238E27FC236}">
                <a16:creationId xmlns:a16="http://schemas.microsoft.com/office/drawing/2014/main" id="{EE34489B-568D-B4CD-C74F-6737AFE12E8A}"/>
              </a:ext>
            </a:extLst>
          </p:cNvPr>
          <p:cNvSpPr txBox="1"/>
          <p:nvPr/>
        </p:nvSpPr>
        <p:spPr>
          <a:xfrm>
            <a:off x="356602" y="91947"/>
            <a:ext cx="8671284" cy="1938992"/>
          </a:xfrm>
          <a:prstGeom prst="rect">
            <a:avLst/>
          </a:prstGeom>
          <a:noFill/>
        </p:spPr>
        <p:txBody>
          <a:bodyPr wrap="square" rtlCol="0">
            <a:spAutoFit/>
          </a:bodyPr>
          <a:lstStyle/>
          <a:p>
            <a:r>
              <a:rPr lang="en-US" sz="6000" b="1" dirty="0"/>
              <a:t>THE PATTERN IN THE TABERNACLE</a:t>
            </a:r>
          </a:p>
        </p:txBody>
      </p:sp>
    </p:spTree>
    <p:extLst>
      <p:ext uri="{BB962C8B-B14F-4D97-AF65-F5344CB8AC3E}">
        <p14:creationId xmlns:p14="http://schemas.microsoft.com/office/powerpoint/2010/main" val="2789693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white background with a sign and a couple of metal bars&#10;&#10;Description automatically generated with medium confidence">
            <a:extLst>
              <a:ext uri="{FF2B5EF4-FFF2-40B4-BE49-F238E27FC236}">
                <a16:creationId xmlns:a16="http://schemas.microsoft.com/office/drawing/2014/main" id="{A9DCCB77-1257-0EB9-4B18-35D9E9EC047A}"/>
              </a:ext>
            </a:extLst>
          </p:cNvPr>
          <p:cNvPicPr>
            <a:picLocks noChangeAspect="1"/>
          </p:cNvPicPr>
          <p:nvPr/>
        </p:nvPicPr>
        <p:blipFill>
          <a:blip r:embed="rId3"/>
          <a:stretch>
            <a:fillRect/>
          </a:stretch>
        </p:blipFill>
        <p:spPr>
          <a:xfrm>
            <a:off x="0" y="0"/>
            <a:ext cx="9144000" cy="6858000"/>
          </a:xfrm>
          <a:prstGeom prst="rect">
            <a:avLst/>
          </a:prstGeom>
        </p:spPr>
      </p:pic>
      <p:sp>
        <p:nvSpPr>
          <p:cNvPr id="4" name="TextBox 3">
            <a:extLst>
              <a:ext uri="{FF2B5EF4-FFF2-40B4-BE49-F238E27FC236}">
                <a16:creationId xmlns:a16="http://schemas.microsoft.com/office/drawing/2014/main" id="{FEC9B841-BA22-EB5F-91A7-0997C2308819}"/>
              </a:ext>
            </a:extLst>
          </p:cNvPr>
          <p:cNvSpPr txBox="1"/>
          <p:nvPr/>
        </p:nvSpPr>
        <p:spPr>
          <a:xfrm>
            <a:off x="356602" y="91947"/>
            <a:ext cx="8671284" cy="2862322"/>
          </a:xfrm>
          <a:prstGeom prst="rect">
            <a:avLst/>
          </a:prstGeom>
          <a:noFill/>
        </p:spPr>
        <p:txBody>
          <a:bodyPr wrap="square" rtlCol="0">
            <a:spAutoFit/>
          </a:bodyPr>
          <a:lstStyle/>
          <a:p>
            <a:r>
              <a:rPr lang="en-US" sz="6000" b="1" dirty="0"/>
              <a:t>THE CONTINUATION OF THE PATTERN OF THE TABERNACLE</a:t>
            </a:r>
          </a:p>
        </p:txBody>
      </p:sp>
      <p:sp>
        <p:nvSpPr>
          <p:cNvPr id="3" name="Content Placeholder 2">
            <a:extLst>
              <a:ext uri="{FF2B5EF4-FFF2-40B4-BE49-F238E27FC236}">
                <a16:creationId xmlns:a16="http://schemas.microsoft.com/office/drawing/2014/main" id="{C60B2CB2-8CCA-436C-F234-2B124EEFBF2A}"/>
              </a:ext>
            </a:extLst>
          </p:cNvPr>
          <p:cNvSpPr>
            <a:spLocks noGrp="1"/>
          </p:cNvSpPr>
          <p:nvPr>
            <p:ph idx="1"/>
          </p:nvPr>
        </p:nvSpPr>
        <p:spPr>
          <a:xfrm>
            <a:off x="356602" y="2885831"/>
            <a:ext cx="8430800" cy="2886944"/>
          </a:xfrm>
        </p:spPr>
        <p:txBody>
          <a:bodyPr>
            <a:spAutoFit/>
          </a:bodyPr>
          <a:lstStyle/>
          <a:p>
            <a:pPr marL="0" indent="0">
              <a:buNone/>
            </a:pPr>
            <a:r>
              <a:rPr lang="en-US" sz="3000" b="1" dirty="0"/>
              <a:t>The Tabernacle and Today</a:t>
            </a:r>
          </a:p>
          <a:p>
            <a:pPr>
              <a:buClr>
                <a:schemeClr val="tx1"/>
              </a:buClr>
            </a:pPr>
            <a:r>
              <a:rPr lang="en-US" dirty="0"/>
              <a:t>Hebrews 8:4-6 – the pattern typified heavenly things.</a:t>
            </a:r>
          </a:p>
          <a:p>
            <a:pPr marL="0" indent="0">
              <a:buNone/>
            </a:pPr>
            <a:r>
              <a:rPr lang="en-US" sz="3000" b="1" dirty="0"/>
              <a:t>To truly represent the heavenly, we must adhere to God’s pattern</a:t>
            </a:r>
            <a:r>
              <a:rPr lang="en-US" b="1" dirty="0"/>
              <a:t> </a:t>
            </a:r>
            <a:r>
              <a:rPr lang="en-US" dirty="0"/>
              <a:t>– Hebrews 9:1, 6, 11, 23; 1 Peter 2:5</a:t>
            </a:r>
          </a:p>
          <a:p>
            <a:pPr marL="0" indent="0">
              <a:buNone/>
            </a:pPr>
            <a:r>
              <a:rPr lang="en-US" sz="3000" b="1" dirty="0"/>
              <a:t>There is a Pattern, and We Must Hold it Fast</a:t>
            </a:r>
            <a:r>
              <a:rPr lang="en-US" b="1" dirty="0"/>
              <a:t> </a:t>
            </a:r>
            <a:r>
              <a:rPr lang="en-US" dirty="0"/>
              <a:t>–</a:t>
            </a:r>
            <a:br>
              <a:rPr lang="en-US" dirty="0"/>
            </a:br>
            <a:r>
              <a:rPr lang="en-US" dirty="0"/>
              <a:t>2 Timothy 1:13; 2 Thessalonians 2:15; 2 John 8-11</a:t>
            </a:r>
          </a:p>
        </p:txBody>
      </p:sp>
    </p:spTree>
    <p:extLst>
      <p:ext uri="{BB962C8B-B14F-4D97-AF65-F5344CB8AC3E}">
        <p14:creationId xmlns:p14="http://schemas.microsoft.com/office/powerpoint/2010/main" val="4010656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background with a sign and a couple of metal bars&#10;&#10;Description automatically generated with medium confidence">
            <a:extLst>
              <a:ext uri="{FF2B5EF4-FFF2-40B4-BE49-F238E27FC236}">
                <a16:creationId xmlns:a16="http://schemas.microsoft.com/office/drawing/2014/main" id="{BB7AED4F-C58C-918A-B8E3-D38C74CBDB6A}"/>
              </a:ext>
            </a:extLst>
          </p:cNvPr>
          <p:cNvPicPr>
            <a:picLocks noChangeAspect="1"/>
          </p:cNvPicPr>
          <p:nvPr/>
        </p:nvPicPr>
        <p:blipFill>
          <a:blip r:embed="rId3"/>
          <a:stretch>
            <a:fillRect/>
          </a:stretch>
        </p:blipFill>
        <p:spPr>
          <a:xfrm>
            <a:off x="0" y="0"/>
            <a:ext cx="9144000" cy="6858000"/>
          </a:xfrm>
          <a:prstGeom prst="rect">
            <a:avLst/>
          </a:prstGeom>
        </p:spPr>
      </p:pic>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defTabSz="914377">
              <a:defRPr/>
            </a:pPr>
            <a:endParaRPr lang="en-US" sz="2300" i="1" dirty="0">
              <a:solidFill>
                <a:srgbClr val="000099"/>
              </a:solidFill>
              <a:latin typeface="Arial"/>
            </a:endParaRPr>
          </a:p>
        </p:txBody>
      </p:sp>
      <p:sp>
        <p:nvSpPr>
          <p:cNvPr id="347158" name="Rectangle 22"/>
          <p:cNvSpPr>
            <a:spLocks noGrp="1" noChangeArrowheads="1"/>
          </p:cNvSpPr>
          <p:nvPr>
            <p:ph type="body" idx="1"/>
          </p:nvPr>
        </p:nvSpPr>
        <p:spPr>
          <a:xfrm>
            <a:off x="630820" y="1285828"/>
            <a:ext cx="8473440" cy="4745338"/>
          </a:xfrm>
        </p:spPr>
        <p:txBody>
          <a:bodyPr wrap="square">
            <a:spAutoFit/>
          </a:bodyPr>
          <a:lstStyle/>
          <a:p>
            <a:pPr>
              <a:spcBef>
                <a:spcPts val="0"/>
              </a:spcBef>
            </a:pPr>
            <a:r>
              <a:rPr lang="en-US" sz="3733" b="1" dirty="0">
                <a:cs typeface="Times New Roman" panose="02020603050405020304" pitchFamily="18" charset="0"/>
              </a:rPr>
              <a:t> Hear the Word of God</a:t>
            </a:r>
          </a:p>
          <a:p>
            <a:pPr lvl="1">
              <a:spcBef>
                <a:spcPts val="0"/>
              </a:spcBef>
            </a:pPr>
            <a:r>
              <a:rPr lang="en-US" sz="3733" b="1" dirty="0">
                <a:cs typeface="Times New Roman" panose="02020603050405020304" pitchFamily="18" charset="0"/>
              </a:rPr>
              <a:t> Romans 10:8</a:t>
            </a:r>
            <a:r>
              <a:rPr lang="en-US" sz="3733" dirty="0">
                <a:cs typeface="Times New Roman" panose="02020603050405020304" pitchFamily="18" charset="0"/>
              </a:rPr>
              <a:t> – </a:t>
            </a:r>
            <a:r>
              <a:rPr lang="en-US" sz="3733" i="1" dirty="0">
                <a:cs typeface="Times New Roman" panose="02020603050405020304" pitchFamily="18" charset="0"/>
              </a:rPr>
              <a:t>“But what does it say? ‘The word is near you, in your mouth and in your heart’ (that is, the word of faith that we proclaim)”</a:t>
            </a:r>
          </a:p>
          <a:p>
            <a:pPr>
              <a:spcBef>
                <a:spcPts val="0"/>
              </a:spcBef>
            </a:pPr>
            <a:r>
              <a:rPr lang="en-US" sz="3733" b="1" dirty="0">
                <a:cs typeface="Times New Roman" panose="02020603050405020304" pitchFamily="18" charset="0"/>
              </a:rPr>
              <a:t> Believe that Jesus is the Savior</a:t>
            </a:r>
          </a:p>
          <a:p>
            <a:pPr lvl="1">
              <a:spcBef>
                <a:spcPts val="0"/>
              </a:spcBef>
            </a:pPr>
            <a:r>
              <a:rPr lang="en-US" sz="3733" b="1" dirty="0">
                <a:cs typeface="Times New Roman" panose="02020603050405020304" pitchFamily="18" charset="0"/>
              </a:rPr>
              <a:t> Romans 10:11</a:t>
            </a:r>
            <a:r>
              <a:rPr lang="en-US" sz="3733" dirty="0">
                <a:cs typeface="Times New Roman" panose="02020603050405020304" pitchFamily="18" charset="0"/>
              </a:rPr>
              <a:t> – </a:t>
            </a:r>
            <a:r>
              <a:rPr lang="en-US" sz="3733" i="1" dirty="0">
                <a:cs typeface="Times New Roman" panose="02020603050405020304" pitchFamily="18" charset="0"/>
              </a:rPr>
              <a:t>“For the Scripture says, ‘Everyone who believes in him will not be put to shame.’”</a:t>
            </a:r>
            <a:endParaRPr lang="en-US" sz="3733" dirty="0">
              <a:cs typeface="Times New Roman" panose="02020603050405020304" pitchFamily="18" charset="0"/>
            </a:endParaRPr>
          </a:p>
        </p:txBody>
      </p:sp>
      <p:sp>
        <p:nvSpPr>
          <p:cNvPr id="2" name="Rectangle 2">
            <a:extLst>
              <a:ext uri="{FF2B5EF4-FFF2-40B4-BE49-F238E27FC236}">
                <a16:creationId xmlns:a16="http://schemas.microsoft.com/office/drawing/2014/main" id="{A1A6F83D-4495-D42D-3230-32BAC51F25C5}"/>
              </a:ext>
            </a:extLst>
          </p:cNvPr>
          <p:cNvSpPr txBox="1">
            <a:spLocks noChangeArrowheads="1"/>
          </p:cNvSpPr>
          <p:nvPr/>
        </p:nvSpPr>
        <p:spPr bwMode="auto">
          <a:xfrm>
            <a:off x="40193" y="114639"/>
            <a:ext cx="8199451" cy="810535"/>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defTabSz="913653">
              <a:defRPr/>
            </a:pPr>
            <a:r>
              <a:rPr lang="en-US" altLang="en-US" sz="4667" kern="0" dirty="0">
                <a:solidFill>
                  <a:schemeClr val="tx1"/>
                </a:solidFill>
                <a:effectLst/>
                <a:latin typeface="+mn-lt"/>
              </a:rPr>
              <a:t>“</a:t>
            </a:r>
            <a:r>
              <a:rPr lang="en-US" altLang="en-US" sz="4667" b="1" kern="0" dirty="0">
                <a:solidFill>
                  <a:schemeClr val="tx1"/>
                </a:solidFill>
                <a:effectLst/>
                <a:latin typeface="+mn-lt"/>
              </a:rPr>
              <a:t>What Must I Do To Be Saved?</a:t>
            </a:r>
            <a:r>
              <a:rPr lang="en-US" altLang="en-US" sz="4667" kern="0" dirty="0">
                <a:solidFill>
                  <a:schemeClr val="tx1"/>
                </a:solidFill>
                <a:effectLst/>
                <a:latin typeface="+mn-lt"/>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1789</TotalTime>
  <Words>5118</Words>
  <Application>Microsoft Office PowerPoint</Application>
  <PresentationFormat>On-screen Show (4:3)</PresentationFormat>
  <Paragraphs>158</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Precedent For The Present Pattern</dc:title>
  <dc:creator>Jeremiah Cox; Richard Lidh</dc:creator>
  <cp:lastModifiedBy>Richard Lidh</cp:lastModifiedBy>
  <cp:revision>11</cp:revision>
  <cp:lastPrinted>2023-12-10T15:39:50Z</cp:lastPrinted>
  <dcterms:created xsi:type="dcterms:W3CDTF">2023-10-17T15:17:28Z</dcterms:created>
  <dcterms:modified xsi:type="dcterms:W3CDTF">2023-12-10T15:44:49Z</dcterms:modified>
</cp:coreProperties>
</file>